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03" r:id="rId3"/>
    <p:sldId id="257" r:id="rId4"/>
    <p:sldId id="287" r:id="rId5"/>
    <p:sldId id="289" r:id="rId6"/>
    <p:sldId id="288" r:id="rId7"/>
    <p:sldId id="278" r:id="rId8"/>
    <p:sldId id="290" r:id="rId9"/>
    <p:sldId id="291" r:id="rId10"/>
    <p:sldId id="279" r:id="rId11"/>
    <p:sldId id="280" r:id="rId12"/>
    <p:sldId id="281" r:id="rId13"/>
    <p:sldId id="282" r:id="rId14"/>
    <p:sldId id="283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84" r:id="rId23"/>
    <p:sldId id="285" r:id="rId24"/>
    <p:sldId id="286" r:id="rId25"/>
    <p:sldId id="299" r:id="rId26"/>
    <p:sldId id="300" r:id="rId27"/>
    <p:sldId id="301" r:id="rId28"/>
    <p:sldId id="302" r:id="rId29"/>
    <p:sldId id="327" r:id="rId30"/>
    <p:sldId id="328" r:id="rId31"/>
    <p:sldId id="329" r:id="rId32"/>
    <p:sldId id="3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08B99-5982-49B4-924C-81366F122186}" type="doc">
      <dgm:prSet loTypeId="urn:microsoft.com/office/officeart/2005/8/layout/radial1" loCatId="cycle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IN"/>
        </a:p>
      </dgm:t>
    </dgm:pt>
    <dgm:pt modelId="{1BC91087-20B0-4149-83FD-DB413C08F8C2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INTRA-OPERATIVE</a:t>
          </a:r>
          <a:endParaRPr lang="en-IN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4898E6-4B7A-4552-9014-E3FCEFA30128}" type="parTrans" cxnId="{A3F10458-9FED-4358-A642-878E7421D3BC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9BC9FA-332A-42A2-84C0-FFFA5E698899}" type="sibTrans" cxnId="{A3F10458-9FED-4358-A642-878E7421D3BC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7CE9E8-56A0-41C1-95EC-A7DD22F153F4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Hemorrhage</a:t>
          </a:r>
          <a:endParaRPr lang="en-IN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C4A21A-B9D9-4F7B-AC70-A3A775BD4652}" type="parTrans" cxnId="{35EF78C5-20EE-471A-A78E-F310ADE34FB2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957C7E-5641-44BB-99AB-37BDE63319AC}" type="sibTrans" cxnId="{35EF78C5-20EE-471A-A78E-F310ADE34FB2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107C2DE-8E36-436A-B4DA-C0A95D469F6F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Soft tissue injury</a:t>
          </a:r>
          <a:endParaRPr lang="en-IN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0CE012-C68B-4423-A00C-F41B904131F8}" type="parTrans" cxnId="{0FA11326-01E5-46A9-B5F4-56AD4701D36C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FE1A0F-5D45-49F5-9B8F-15BED39BB65A}" type="sibTrans" cxnId="{0FA11326-01E5-46A9-B5F4-56AD4701D36C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7CF888-4B38-496E-93FE-EC47CCCA62DB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Allergy</a:t>
          </a:r>
        </a:p>
        <a:p>
          <a:r>
            <a: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&amp;</a:t>
          </a:r>
        </a:p>
        <a:p>
          <a:r>
            <a: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Anaphylaxis</a:t>
          </a:r>
          <a:endParaRPr lang="en-IN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156FF1-1C46-44B2-B0C4-66C12B62C774}" type="parTrans" cxnId="{7911AA1C-E0B0-46C3-B8A2-1F3D4F798001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4558E3-264A-4D2C-953C-059E5359CE5F}" type="sibTrans" cxnId="{7911AA1C-E0B0-46C3-B8A2-1F3D4F798001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DAB477-C36A-4779-BB1E-ADE67755CC78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Pain, Anxiety &amp; Syncope</a:t>
          </a:r>
          <a:endParaRPr lang="en-IN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FAC4F5-2878-4328-A234-85628A76DEDA}" type="parTrans" cxnId="{30A725B4-B653-4CF9-9CFA-52F37BF6F9D6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5D0A72-AFCF-4197-B9BE-8DB57DADF396}" type="sibTrans" cxnId="{30A725B4-B653-4CF9-9CFA-52F37BF6F9D6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04ACD8-8663-4EFE-B514-B357979637FB}" type="pres">
      <dgm:prSet presAssocID="{B7D08B99-5982-49B4-924C-81366F12218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DA3BCA9-12D7-4E6F-9F6F-827E498A3D87}" type="pres">
      <dgm:prSet presAssocID="{1BC91087-20B0-4149-83FD-DB413C08F8C2}" presName="centerShape" presStyleLbl="node0" presStyleIdx="0" presStyleCnt="1" custScaleX="177514" custLinFactNeighborX="0" custLinFactNeighborY="-1936"/>
      <dgm:spPr/>
    </dgm:pt>
    <dgm:pt modelId="{CB832FA5-DAFB-461B-8D5B-5F191893CF08}" type="pres">
      <dgm:prSet presAssocID="{C8C4A21A-B9D9-4F7B-AC70-A3A775BD4652}" presName="Name9" presStyleLbl="parChTrans1D2" presStyleIdx="0" presStyleCnt="4"/>
      <dgm:spPr/>
    </dgm:pt>
    <dgm:pt modelId="{63BC2382-56C9-45E9-ACCC-E0AEFB307D60}" type="pres">
      <dgm:prSet presAssocID="{C8C4A21A-B9D9-4F7B-AC70-A3A775BD4652}" presName="connTx" presStyleLbl="parChTrans1D2" presStyleIdx="0" presStyleCnt="4"/>
      <dgm:spPr/>
    </dgm:pt>
    <dgm:pt modelId="{F7111245-038B-4BAE-BC36-49AD9A46BE9B}" type="pres">
      <dgm:prSet presAssocID="{1F7CE9E8-56A0-41C1-95EC-A7DD22F153F4}" presName="node" presStyleLbl="node1" presStyleIdx="0" presStyleCnt="4" custRadScaleRad="108404" custRadScaleInc="2402">
        <dgm:presLayoutVars>
          <dgm:bulletEnabled val="1"/>
        </dgm:presLayoutVars>
      </dgm:prSet>
      <dgm:spPr/>
    </dgm:pt>
    <dgm:pt modelId="{95564AD4-D21F-4BF1-96F5-8622330D84BF}" type="pres">
      <dgm:prSet presAssocID="{120CE012-C68B-4423-A00C-F41B904131F8}" presName="Name9" presStyleLbl="parChTrans1D2" presStyleIdx="1" presStyleCnt="4"/>
      <dgm:spPr/>
    </dgm:pt>
    <dgm:pt modelId="{D8CF3981-5EAF-49DE-B75E-206EE3466C57}" type="pres">
      <dgm:prSet presAssocID="{120CE012-C68B-4423-A00C-F41B904131F8}" presName="connTx" presStyleLbl="parChTrans1D2" presStyleIdx="1" presStyleCnt="4"/>
      <dgm:spPr/>
    </dgm:pt>
    <dgm:pt modelId="{6FC2F1DC-950D-40CC-862B-0CFD99B46C48}" type="pres">
      <dgm:prSet presAssocID="{F107C2DE-8E36-436A-B4DA-C0A95D469F6F}" presName="node" presStyleLbl="node1" presStyleIdx="1" presStyleCnt="4" custRadScaleRad="138420" custRadScaleInc="-3562">
        <dgm:presLayoutVars>
          <dgm:bulletEnabled val="1"/>
        </dgm:presLayoutVars>
      </dgm:prSet>
      <dgm:spPr/>
    </dgm:pt>
    <dgm:pt modelId="{E3B9976E-45BD-4021-9F98-9B207C9AC61A}" type="pres">
      <dgm:prSet presAssocID="{59156FF1-1C46-44B2-B0C4-66C12B62C774}" presName="Name9" presStyleLbl="parChTrans1D2" presStyleIdx="2" presStyleCnt="4"/>
      <dgm:spPr/>
    </dgm:pt>
    <dgm:pt modelId="{AB45F1E3-165D-4270-AE86-DD94F516D347}" type="pres">
      <dgm:prSet presAssocID="{59156FF1-1C46-44B2-B0C4-66C12B62C774}" presName="connTx" presStyleLbl="parChTrans1D2" presStyleIdx="2" presStyleCnt="4"/>
      <dgm:spPr/>
    </dgm:pt>
    <dgm:pt modelId="{27461FCD-B412-4CC3-8776-1F668B046D25}" type="pres">
      <dgm:prSet presAssocID="{957CF888-4B38-496E-93FE-EC47CCCA62DB}" presName="node" presStyleLbl="node1" presStyleIdx="2" presStyleCnt="4" custRadScaleRad="100662" custRadScaleInc="-2587">
        <dgm:presLayoutVars>
          <dgm:bulletEnabled val="1"/>
        </dgm:presLayoutVars>
      </dgm:prSet>
      <dgm:spPr/>
    </dgm:pt>
    <dgm:pt modelId="{2DE199AF-9665-433C-8138-A210EDAA2701}" type="pres">
      <dgm:prSet presAssocID="{CFFAC4F5-2878-4328-A234-85628A76DEDA}" presName="Name9" presStyleLbl="parChTrans1D2" presStyleIdx="3" presStyleCnt="4"/>
      <dgm:spPr/>
    </dgm:pt>
    <dgm:pt modelId="{59276F09-CEAA-4CBC-B408-1145C3E5539E}" type="pres">
      <dgm:prSet presAssocID="{CFFAC4F5-2878-4328-A234-85628A76DEDA}" presName="connTx" presStyleLbl="parChTrans1D2" presStyleIdx="3" presStyleCnt="4"/>
      <dgm:spPr/>
    </dgm:pt>
    <dgm:pt modelId="{055870AA-F190-433C-B979-F20682CE0064}" type="pres">
      <dgm:prSet presAssocID="{91DAB477-C36A-4779-BB1E-ADE67755CC78}" presName="node" presStyleLbl="node1" presStyleIdx="3" presStyleCnt="4" custRadScaleRad="129790" custRadScaleInc="3799">
        <dgm:presLayoutVars>
          <dgm:bulletEnabled val="1"/>
        </dgm:presLayoutVars>
      </dgm:prSet>
      <dgm:spPr/>
    </dgm:pt>
  </dgm:ptLst>
  <dgm:cxnLst>
    <dgm:cxn modelId="{F0C86308-391B-4279-9443-F6816EEF8916}" type="presOf" srcId="{C8C4A21A-B9D9-4F7B-AC70-A3A775BD4652}" destId="{63BC2382-56C9-45E9-ACCC-E0AEFB307D60}" srcOrd="1" destOrd="0" presId="urn:microsoft.com/office/officeart/2005/8/layout/radial1"/>
    <dgm:cxn modelId="{7911AA1C-E0B0-46C3-B8A2-1F3D4F798001}" srcId="{1BC91087-20B0-4149-83FD-DB413C08F8C2}" destId="{957CF888-4B38-496E-93FE-EC47CCCA62DB}" srcOrd="2" destOrd="0" parTransId="{59156FF1-1C46-44B2-B0C4-66C12B62C774}" sibTransId="{BC4558E3-264A-4D2C-953C-059E5359CE5F}"/>
    <dgm:cxn modelId="{8100F41F-6497-4D4D-B46D-BABB55C9EA17}" type="presOf" srcId="{59156FF1-1C46-44B2-B0C4-66C12B62C774}" destId="{AB45F1E3-165D-4270-AE86-DD94F516D347}" srcOrd="1" destOrd="0" presId="urn:microsoft.com/office/officeart/2005/8/layout/radial1"/>
    <dgm:cxn modelId="{3297FB1F-85A4-4B1B-8FA3-5FAEF9C2C1B6}" type="presOf" srcId="{B7D08B99-5982-49B4-924C-81366F122186}" destId="{0B04ACD8-8663-4EFE-B514-B357979637FB}" srcOrd="0" destOrd="0" presId="urn:microsoft.com/office/officeart/2005/8/layout/radial1"/>
    <dgm:cxn modelId="{0FA11326-01E5-46A9-B5F4-56AD4701D36C}" srcId="{1BC91087-20B0-4149-83FD-DB413C08F8C2}" destId="{F107C2DE-8E36-436A-B4DA-C0A95D469F6F}" srcOrd="1" destOrd="0" parTransId="{120CE012-C68B-4423-A00C-F41B904131F8}" sibTransId="{FFFE1A0F-5D45-49F5-9B8F-15BED39BB65A}"/>
    <dgm:cxn modelId="{65C5812E-9DCB-4294-9C9A-D0603B2E658F}" type="presOf" srcId="{F107C2DE-8E36-436A-B4DA-C0A95D469F6F}" destId="{6FC2F1DC-950D-40CC-862B-0CFD99B46C48}" srcOrd="0" destOrd="0" presId="urn:microsoft.com/office/officeart/2005/8/layout/radial1"/>
    <dgm:cxn modelId="{8E0E9665-ED20-4C46-BC60-AB2042A70F56}" type="presOf" srcId="{1BC91087-20B0-4149-83FD-DB413C08F8C2}" destId="{7DA3BCA9-12D7-4E6F-9F6F-827E498A3D87}" srcOrd="0" destOrd="0" presId="urn:microsoft.com/office/officeart/2005/8/layout/radial1"/>
    <dgm:cxn modelId="{A7891949-1056-4805-B8A9-105113478F8E}" type="presOf" srcId="{120CE012-C68B-4423-A00C-F41B904131F8}" destId="{D8CF3981-5EAF-49DE-B75E-206EE3466C57}" srcOrd="1" destOrd="0" presId="urn:microsoft.com/office/officeart/2005/8/layout/radial1"/>
    <dgm:cxn modelId="{217F9676-8B31-438D-B431-F1E7DBFCBEE3}" type="presOf" srcId="{91DAB477-C36A-4779-BB1E-ADE67755CC78}" destId="{055870AA-F190-433C-B979-F20682CE0064}" srcOrd="0" destOrd="0" presId="urn:microsoft.com/office/officeart/2005/8/layout/radial1"/>
    <dgm:cxn modelId="{A3F10458-9FED-4358-A642-878E7421D3BC}" srcId="{B7D08B99-5982-49B4-924C-81366F122186}" destId="{1BC91087-20B0-4149-83FD-DB413C08F8C2}" srcOrd="0" destOrd="0" parTransId="{D64898E6-4B7A-4552-9014-E3FCEFA30128}" sibTransId="{AC9BC9FA-332A-42A2-84C0-FFFA5E698899}"/>
    <dgm:cxn modelId="{60577E7A-8CD4-426C-BC06-767120C628DC}" type="presOf" srcId="{957CF888-4B38-496E-93FE-EC47CCCA62DB}" destId="{27461FCD-B412-4CC3-8776-1F668B046D25}" srcOrd="0" destOrd="0" presId="urn:microsoft.com/office/officeart/2005/8/layout/radial1"/>
    <dgm:cxn modelId="{29F3937F-C8E6-43A8-B426-5A4B3F0E898A}" type="presOf" srcId="{120CE012-C68B-4423-A00C-F41B904131F8}" destId="{95564AD4-D21F-4BF1-96F5-8622330D84BF}" srcOrd="0" destOrd="0" presId="urn:microsoft.com/office/officeart/2005/8/layout/radial1"/>
    <dgm:cxn modelId="{B8FEF988-3D4A-432A-96BE-A5114627BC1D}" type="presOf" srcId="{1F7CE9E8-56A0-41C1-95EC-A7DD22F153F4}" destId="{F7111245-038B-4BAE-BC36-49AD9A46BE9B}" srcOrd="0" destOrd="0" presId="urn:microsoft.com/office/officeart/2005/8/layout/radial1"/>
    <dgm:cxn modelId="{22F2AA9C-FA14-470E-993F-0338A2EEF8B7}" type="presOf" srcId="{C8C4A21A-B9D9-4F7B-AC70-A3A775BD4652}" destId="{CB832FA5-DAFB-461B-8D5B-5F191893CF08}" srcOrd="0" destOrd="0" presId="urn:microsoft.com/office/officeart/2005/8/layout/radial1"/>
    <dgm:cxn modelId="{D1232C9D-4DDD-435D-9803-BACCA84C0D52}" type="presOf" srcId="{CFFAC4F5-2878-4328-A234-85628A76DEDA}" destId="{2DE199AF-9665-433C-8138-A210EDAA2701}" srcOrd="0" destOrd="0" presId="urn:microsoft.com/office/officeart/2005/8/layout/radial1"/>
    <dgm:cxn modelId="{AA52BFA5-184B-4F89-AA12-C95FA830D4E6}" type="presOf" srcId="{CFFAC4F5-2878-4328-A234-85628A76DEDA}" destId="{59276F09-CEAA-4CBC-B408-1145C3E5539E}" srcOrd="1" destOrd="0" presId="urn:microsoft.com/office/officeart/2005/8/layout/radial1"/>
    <dgm:cxn modelId="{30A725B4-B653-4CF9-9CFA-52F37BF6F9D6}" srcId="{1BC91087-20B0-4149-83FD-DB413C08F8C2}" destId="{91DAB477-C36A-4779-BB1E-ADE67755CC78}" srcOrd="3" destOrd="0" parTransId="{CFFAC4F5-2878-4328-A234-85628A76DEDA}" sibTransId="{DE5D0A72-AFCF-4197-B9BE-8DB57DADF396}"/>
    <dgm:cxn modelId="{35EF78C5-20EE-471A-A78E-F310ADE34FB2}" srcId="{1BC91087-20B0-4149-83FD-DB413C08F8C2}" destId="{1F7CE9E8-56A0-41C1-95EC-A7DD22F153F4}" srcOrd="0" destOrd="0" parTransId="{C8C4A21A-B9D9-4F7B-AC70-A3A775BD4652}" sibTransId="{AB957C7E-5641-44BB-99AB-37BDE63319AC}"/>
    <dgm:cxn modelId="{2C594BDC-A907-417D-8B13-D0DF615A311A}" type="presOf" srcId="{59156FF1-1C46-44B2-B0C4-66C12B62C774}" destId="{E3B9976E-45BD-4021-9F98-9B207C9AC61A}" srcOrd="0" destOrd="0" presId="urn:microsoft.com/office/officeart/2005/8/layout/radial1"/>
    <dgm:cxn modelId="{AE4DE122-B204-4FF8-A77D-1F7A4F23C2A8}" type="presParOf" srcId="{0B04ACD8-8663-4EFE-B514-B357979637FB}" destId="{7DA3BCA9-12D7-4E6F-9F6F-827E498A3D87}" srcOrd="0" destOrd="0" presId="urn:microsoft.com/office/officeart/2005/8/layout/radial1"/>
    <dgm:cxn modelId="{9500C6B4-DDF3-45AD-A9E6-B1FAC8466AF8}" type="presParOf" srcId="{0B04ACD8-8663-4EFE-B514-B357979637FB}" destId="{CB832FA5-DAFB-461B-8D5B-5F191893CF08}" srcOrd="1" destOrd="0" presId="urn:microsoft.com/office/officeart/2005/8/layout/radial1"/>
    <dgm:cxn modelId="{22A748D6-815F-4C13-8E31-B39630179F59}" type="presParOf" srcId="{CB832FA5-DAFB-461B-8D5B-5F191893CF08}" destId="{63BC2382-56C9-45E9-ACCC-E0AEFB307D60}" srcOrd="0" destOrd="0" presId="urn:microsoft.com/office/officeart/2005/8/layout/radial1"/>
    <dgm:cxn modelId="{462C327F-A591-4BFD-9DEC-CB820AE2C5C4}" type="presParOf" srcId="{0B04ACD8-8663-4EFE-B514-B357979637FB}" destId="{F7111245-038B-4BAE-BC36-49AD9A46BE9B}" srcOrd="2" destOrd="0" presId="urn:microsoft.com/office/officeart/2005/8/layout/radial1"/>
    <dgm:cxn modelId="{E35281E0-C5A7-422D-BDB6-C50345120F59}" type="presParOf" srcId="{0B04ACD8-8663-4EFE-B514-B357979637FB}" destId="{95564AD4-D21F-4BF1-96F5-8622330D84BF}" srcOrd="3" destOrd="0" presId="urn:microsoft.com/office/officeart/2005/8/layout/radial1"/>
    <dgm:cxn modelId="{CDA03128-DBCC-4D06-8E8D-E2050BEA6008}" type="presParOf" srcId="{95564AD4-D21F-4BF1-96F5-8622330D84BF}" destId="{D8CF3981-5EAF-49DE-B75E-206EE3466C57}" srcOrd="0" destOrd="0" presId="urn:microsoft.com/office/officeart/2005/8/layout/radial1"/>
    <dgm:cxn modelId="{ADC716EB-8AB1-46F1-B8C7-E7A99A83E1EA}" type="presParOf" srcId="{0B04ACD8-8663-4EFE-B514-B357979637FB}" destId="{6FC2F1DC-950D-40CC-862B-0CFD99B46C48}" srcOrd="4" destOrd="0" presId="urn:microsoft.com/office/officeart/2005/8/layout/radial1"/>
    <dgm:cxn modelId="{7E1F2310-9F38-45C5-8C9C-5BAA6CCAFBE9}" type="presParOf" srcId="{0B04ACD8-8663-4EFE-B514-B357979637FB}" destId="{E3B9976E-45BD-4021-9F98-9B207C9AC61A}" srcOrd="5" destOrd="0" presId="urn:microsoft.com/office/officeart/2005/8/layout/radial1"/>
    <dgm:cxn modelId="{4F0A57B0-E10A-4B17-8528-A536DB061158}" type="presParOf" srcId="{E3B9976E-45BD-4021-9F98-9B207C9AC61A}" destId="{AB45F1E3-165D-4270-AE86-DD94F516D347}" srcOrd="0" destOrd="0" presId="urn:microsoft.com/office/officeart/2005/8/layout/radial1"/>
    <dgm:cxn modelId="{9384C906-7AC9-4CC5-ACD7-652297C83A66}" type="presParOf" srcId="{0B04ACD8-8663-4EFE-B514-B357979637FB}" destId="{27461FCD-B412-4CC3-8776-1F668B046D25}" srcOrd="6" destOrd="0" presId="urn:microsoft.com/office/officeart/2005/8/layout/radial1"/>
    <dgm:cxn modelId="{16823BA1-88B0-4649-BB43-BB760832F4F7}" type="presParOf" srcId="{0B04ACD8-8663-4EFE-B514-B357979637FB}" destId="{2DE199AF-9665-433C-8138-A210EDAA2701}" srcOrd="7" destOrd="0" presId="urn:microsoft.com/office/officeart/2005/8/layout/radial1"/>
    <dgm:cxn modelId="{452B5D5A-9FD2-4898-B863-9618AD0BDF1B}" type="presParOf" srcId="{2DE199AF-9665-433C-8138-A210EDAA2701}" destId="{59276F09-CEAA-4CBC-B408-1145C3E5539E}" srcOrd="0" destOrd="0" presId="urn:microsoft.com/office/officeart/2005/8/layout/radial1"/>
    <dgm:cxn modelId="{1416A37F-08ED-4F74-9F39-4EAC84C56B23}" type="presParOf" srcId="{0B04ACD8-8663-4EFE-B514-B357979637FB}" destId="{055870AA-F190-433C-B979-F20682CE006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D08B99-5982-49B4-924C-81366F122186}" type="doc">
      <dgm:prSet loTypeId="urn:microsoft.com/office/officeart/2005/8/layout/radial1" loCatId="cycle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IN"/>
        </a:p>
      </dgm:t>
    </dgm:pt>
    <dgm:pt modelId="{1BC91087-20B0-4149-83FD-DB413C08F8C2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POST-OPERATIVE</a:t>
          </a:r>
          <a:endParaRPr lang="en-IN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4898E6-4B7A-4552-9014-E3FCEFA30128}" type="parTrans" cxnId="{A3F10458-9FED-4358-A642-878E7421D3BC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9BC9FA-332A-42A2-84C0-FFFA5E698899}" type="sibTrans" cxnId="{A3F10458-9FED-4358-A642-878E7421D3BC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7CE9E8-56A0-41C1-95EC-A7DD22F153F4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Hemorrhage</a:t>
          </a:r>
          <a:endParaRPr lang="en-IN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C4A21A-B9D9-4F7B-AC70-A3A775BD4652}" type="parTrans" cxnId="{35EF78C5-20EE-471A-A78E-F310ADE34FB2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957C7E-5641-44BB-99AB-37BDE63319AC}" type="sibTrans" cxnId="{35EF78C5-20EE-471A-A78E-F310ADE34FB2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107C2DE-8E36-436A-B4DA-C0A95D469F6F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Swelling</a:t>
          </a:r>
          <a:endParaRPr lang="en-IN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0CE012-C68B-4423-A00C-F41B904131F8}" type="parTrans" cxnId="{0FA11326-01E5-46A9-B5F4-56AD4701D36C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FE1A0F-5D45-49F5-9B8F-15BED39BB65A}" type="sibTrans" cxnId="{0FA11326-01E5-46A9-B5F4-56AD4701D36C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7CF888-4B38-496E-93FE-EC47CCCA62DB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Infections</a:t>
          </a:r>
        </a:p>
        <a:p>
          <a:r>
            <a: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(Intra &amp; Post surgical)</a:t>
          </a:r>
          <a:endParaRPr lang="en-IN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156FF1-1C46-44B2-B0C4-66C12B62C774}" type="parTrans" cxnId="{7911AA1C-E0B0-46C3-B8A2-1F3D4F798001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4558E3-264A-4D2C-953C-059E5359CE5F}" type="sibTrans" cxnId="{7911AA1C-E0B0-46C3-B8A2-1F3D4F798001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DAB477-C36A-4779-BB1E-ADE67755CC78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Pain</a:t>
          </a:r>
          <a:endParaRPr lang="en-IN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FAC4F5-2878-4328-A234-85628A76DEDA}" type="parTrans" cxnId="{30A725B4-B653-4CF9-9CFA-52F37BF6F9D6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5D0A72-AFCF-4197-B9BE-8DB57DADF396}" type="sibTrans" cxnId="{30A725B4-B653-4CF9-9CFA-52F37BF6F9D6}">
      <dgm:prSet/>
      <dgm:spPr/>
      <dgm:t>
        <a:bodyPr/>
        <a:lstStyle/>
        <a:p>
          <a:endParaRPr lang="en-IN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04ACD8-8663-4EFE-B514-B357979637FB}" type="pres">
      <dgm:prSet presAssocID="{B7D08B99-5982-49B4-924C-81366F12218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DA3BCA9-12D7-4E6F-9F6F-827E498A3D87}" type="pres">
      <dgm:prSet presAssocID="{1BC91087-20B0-4149-83FD-DB413C08F8C2}" presName="centerShape" presStyleLbl="node0" presStyleIdx="0" presStyleCnt="1" custScaleX="170342"/>
      <dgm:spPr/>
    </dgm:pt>
    <dgm:pt modelId="{CB832FA5-DAFB-461B-8D5B-5F191893CF08}" type="pres">
      <dgm:prSet presAssocID="{C8C4A21A-B9D9-4F7B-AC70-A3A775BD4652}" presName="Name9" presStyleLbl="parChTrans1D2" presStyleIdx="0" presStyleCnt="4"/>
      <dgm:spPr/>
    </dgm:pt>
    <dgm:pt modelId="{63BC2382-56C9-45E9-ACCC-E0AEFB307D60}" type="pres">
      <dgm:prSet presAssocID="{C8C4A21A-B9D9-4F7B-AC70-A3A775BD4652}" presName="connTx" presStyleLbl="parChTrans1D2" presStyleIdx="0" presStyleCnt="4"/>
      <dgm:spPr/>
    </dgm:pt>
    <dgm:pt modelId="{F7111245-038B-4BAE-BC36-49AD9A46BE9B}" type="pres">
      <dgm:prSet presAssocID="{1F7CE9E8-56A0-41C1-95EC-A7DD22F153F4}" presName="node" presStyleLbl="node1" presStyleIdx="0" presStyleCnt="4" custScaleY="105190" custRadScaleRad="116148" custRadScaleInc="1167">
        <dgm:presLayoutVars>
          <dgm:bulletEnabled val="1"/>
        </dgm:presLayoutVars>
      </dgm:prSet>
      <dgm:spPr/>
    </dgm:pt>
    <dgm:pt modelId="{95564AD4-D21F-4BF1-96F5-8622330D84BF}" type="pres">
      <dgm:prSet presAssocID="{120CE012-C68B-4423-A00C-F41B904131F8}" presName="Name9" presStyleLbl="parChTrans1D2" presStyleIdx="1" presStyleCnt="4"/>
      <dgm:spPr/>
    </dgm:pt>
    <dgm:pt modelId="{D8CF3981-5EAF-49DE-B75E-206EE3466C57}" type="pres">
      <dgm:prSet presAssocID="{120CE012-C68B-4423-A00C-F41B904131F8}" presName="connTx" presStyleLbl="parChTrans1D2" presStyleIdx="1" presStyleCnt="4"/>
      <dgm:spPr/>
    </dgm:pt>
    <dgm:pt modelId="{6FC2F1DC-950D-40CC-862B-0CFD99B46C48}" type="pres">
      <dgm:prSet presAssocID="{F107C2DE-8E36-436A-B4DA-C0A95D469F6F}" presName="node" presStyleLbl="node1" presStyleIdx="1" presStyleCnt="4" custScaleX="109405" custScaleY="104893" custRadScaleRad="139876" custRadScaleInc="-2098">
        <dgm:presLayoutVars>
          <dgm:bulletEnabled val="1"/>
        </dgm:presLayoutVars>
      </dgm:prSet>
      <dgm:spPr/>
    </dgm:pt>
    <dgm:pt modelId="{E3B9976E-45BD-4021-9F98-9B207C9AC61A}" type="pres">
      <dgm:prSet presAssocID="{59156FF1-1C46-44B2-B0C4-66C12B62C774}" presName="Name9" presStyleLbl="parChTrans1D2" presStyleIdx="2" presStyleCnt="4"/>
      <dgm:spPr/>
    </dgm:pt>
    <dgm:pt modelId="{AB45F1E3-165D-4270-AE86-DD94F516D347}" type="pres">
      <dgm:prSet presAssocID="{59156FF1-1C46-44B2-B0C4-66C12B62C774}" presName="connTx" presStyleLbl="parChTrans1D2" presStyleIdx="2" presStyleCnt="4"/>
      <dgm:spPr/>
    </dgm:pt>
    <dgm:pt modelId="{27461FCD-B412-4CC3-8776-1F668B046D25}" type="pres">
      <dgm:prSet presAssocID="{957CF888-4B38-496E-93FE-EC47CCCA62DB}" presName="node" presStyleLbl="node1" presStyleIdx="2" presStyleCnt="4" custScaleX="117903" custScaleY="117904" custRadScaleRad="114741" custRadScaleInc="-2280">
        <dgm:presLayoutVars>
          <dgm:bulletEnabled val="1"/>
        </dgm:presLayoutVars>
      </dgm:prSet>
      <dgm:spPr/>
    </dgm:pt>
    <dgm:pt modelId="{2DE199AF-9665-433C-8138-A210EDAA2701}" type="pres">
      <dgm:prSet presAssocID="{CFFAC4F5-2878-4328-A234-85628A76DEDA}" presName="Name9" presStyleLbl="parChTrans1D2" presStyleIdx="3" presStyleCnt="4"/>
      <dgm:spPr/>
    </dgm:pt>
    <dgm:pt modelId="{59276F09-CEAA-4CBC-B408-1145C3E5539E}" type="pres">
      <dgm:prSet presAssocID="{CFFAC4F5-2878-4328-A234-85628A76DEDA}" presName="connTx" presStyleLbl="parChTrans1D2" presStyleIdx="3" presStyleCnt="4"/>
      <dgm:spPr/>
    </dgm:pt>
    <dgm:pt modelId="{055870AA-F190-433C-B979-F20682CE0064}" type="pres">
      <dgm:prSet presAssocID="{91DAB477-C36A-4779-BB1E-ADE67755CC78}" presName="node" presStyleLbl="node1" presStyleIdx="3" presStyleCnt="4" custRadScaleRad="131098" custRadScaleInc="642">
        <dgm:presLayoutVars>
          <dgm:bulletEnabled val="1"/>
        </dgm:presLayoutVars>
      </dgm:prSet>
      <dgm:spPr/>
    </dgm:pt>
  </dgm:ptLst>
  <dgm:cxnLst>
    <dgm:cxn modelId="{72353613-AB81-48C4-8B58-A1C605B1EE00}" type="presOf" srcId="{59156FF1-1C46-44B2-B0C4-66C12B62C774}" destId="{AB45F1E3-165D-4270-AE86-DD94F516D347}" srcOrd="1" destOrd="0" presId="urn:microsoft.com/office/officeart/2005/8/layout/radial1"/>
    <dgm:cxn modelId="{DC0CB317-58A5-43A2-AA9E-09AD5729F581}" type="presOf" srcId="{B7D08B99-5982-49B4-924C-81366F122186}" destId="{0B04ACD8-8663-4EFE-B514-B357979637FB}" srcOrd="0" destOrd="0" presId="urn:microsoft.com/office/officeart/2005/8/layout/radial1"/>
    <dgm:cxn modelId="{7911AA1C-E0B0-46C3-B8A2-1F3D4F798001}" srcId="{1BC91087-20B0-4149-83FD-DB413C08F8C2}" destId="{957CF888-4B38-496E-93FE-EC47CCCA62DB}" srcOrd="2" destOrd="0" parTransId="{59156FF1-1C46-44B2-B0C4-66C12B62C774}" sibTransId="{BC4558E3-264A-4D2C-953C-059E5359CE5F}"/>
    <dgm:cxn modelId="{0FA11326-01E5-46A9-B5F4-56AD4701D36C}" srcId="{1BC91087-20B0-4149-83FD-DB413C08F8C2}" destId="{F107C2DE-8E36-436A-B4DA-C0A95D469F6F}" srcOrd="1" destOrd="0" parTransId="{120CE012-C68B-4423-A00C-F41B904131F8}" sibTransId="{FFFE1A0F-5D45-49F5-9B8F-15BED39BB65A}"/>
    <dgm:cxn modelId="{C3E2AD48-0230-4D7D-BB07-9A880A356792}" type="presOf" srcId="{CFFAC4F5-2878-4328-A234-85628A76DEDA}" destId="{2DE199AF-9665-433C-8138-A210EDAA2701}" srcOrd="0" destOrd="0" presId="urn:microsoft.com/office/officeart/2005/8/layout/radial1"/>
    <dgm:cxn modelId="{9FCCFC49-48A7-4BF0-8FD7-A8A1857FCD2B}" type="presOf" srcId="{120CE012-C68B-4423-A00C-F41B904131F8}" destId="{95564AD4-D21F-4BF1-96F5-8622330D84BF}" srcOrd="0" destOrd="0" presId="urn:microsoft.com/office/officeart/2005/8/layout/radial1"/>
    <dgm:cxn modelId="{868C3D55-2E5E-45B0-8694-31E24A111208}" type="presOf" srcId="{F107C2DE-8E36-436A-B4DA-C0A95D469F6F}" destId="{6FC2F1DC-950D-40CC-862B-0CFD99B46C48}" srcOrd="0" destOrd="0" presId="urn:microsoft.com/office/officeart/2005/8/layout/radial1"/>
    <dgm:cxn modelId="{A3F10458-9FED-4358-A642-878E7421D3BC}" srcId="{B7D08B99-5982-49B4-924C-81366F122186}" destId="{1BC91087-20B0-4149-83FD-DB413C08F8C2}" srcOrd="0" destOrd="0" parTransId="{D64898E6-4B7A-4552-9014-E3FCEFA30128}" sibTransId="{AC9BC9FA-332A-42A2-84C0-FFFA5E698899}"/>
    <dgm:cxn modelId="{A9F58887-FE02-4B30-97AF-2575EDA7C8D7}" type="presOf" srcId="{91DAB477-C36A-4779-BB1E-ADE67755CC78}" destId="{055870AA-F190-433C-B979-F20682CE0064}" srcOrd="0" destOrd="0" presId="urn:microsoft.com/office/officeart/2005/8/layout/radial1"/>
    <dgm:cxn modelId="{3013FD88-7916-40F9-B16F-D42B790E9582}" type="presOf" srcId="{1BC91087-20B0-4149-83FD-DB413C08F8C2}" destId="{7DA3BCA9-12D7-4E6F-9F6F-827E498A3D87}" srcOrd="0" destOrd="0" presId="urn:microsoft.com/office/officeart/2005/8/layout/radial1"/>
    <dgm:cxn modelId="{EA5D3296-E097-436A-8158-4DEC0E04C3E6}" type="presOf" srcId="{CFFAC4F5-2878-4328-A234-85628A76DEDA}" destId="{59276F09-CEAA-4CBC-B408-1145C3E5539E}" srcOrd="1" destOrd="0" presId="urn:microsoft.com/office/officeart/2005/8/layout/radial1"/>
    <dgm:cxn modelId="{762F8398-F3FC-4E53-BC90-7EF2ABEB545A}" type="presOf" srcId="{59156FF1-1C46-44B2-B0C4-66C12B62C774}" destId="{E3B9976E-45BD-4021-9F98-9B207C9AC61A}" srcOrd="0" destOrd="0" presId="urn:microsoft.com/office/officeart/2005/8/layout/radial1"/>
    <dgm:cxn modelId="{156ED49E-FBB3-4BD6-822C-10D30A675369}" type="presOf" srcId="{C8C4A21A-B9D9-4F7B-AC70-A3A775BD4652}" destId="{CB832FA5-DAFB-461B-8D5B-5F191893CF08}" srcOrd="0" destOrd="0" presId="urn:microsoft.com/office/officeart/2005/8/layout/radial1"/>
    <dgm:cxn modelId="{30A725B4-B653-4CF9-9CFA-52F37BF6F9D6}" srcId="{1BC91087-20B0-4149-83FD-DB413C08F8C2}" destId="{91DAB477-C36A-4779-BB1E-ADE67755CC78}" srcOrd="3" destOrd="0" parTransId="{CFFAC4F5-2878-4328-A234-85628A76DEDA}" sibTransId="{DE5D0A72-AFCF-4197-B9BE-8DB57DADF396}"/>
    <dgm:cxn modelId="{AE4024BC-390F-4EAA-B770-9AB66B18A4EC}" type="presOf" srcId="{957CF888-4B38-496E-93FE-EC47CCCA62DB}" destId="{27461FCD-B412-4CC3-8776-1F668B046D25}" srcOrd="0" destOrd="0" presId="urn:microsoft.com/office/officeart/2005/8/layout/radial1"/>
    <dgm:cxn modelId="{35EF78C5-20EE-471A-A78E-F310ADE34FB2}" srcId="{1BC91087-20B0-4149-83FD-DB413C08F8C2}" destId="{1F7CE9E8-56A0-41C1-95EC-A7DD22F153F4}" srcOrd="0" destOrd="0" parTransId="{C8C4A21A-B9D9-4F7B-AC70-A3A775BD4652}" sibTransId="{AB957C7E-5641-44BB-99AB-37BDE63319AC}"/>
    <dgm:cxn modelId="{D2AC0BC6-7563-462D-8D15-5BB72D83322D}" type="presOf" srcId="{120CE012-C68B-4423-A00C-F41B904131F8}" destId="{D8CF3981-5EAF-49DE-B75E-206EE3466C57}" srcOrd="1" destOrd="0" presId="urn:microsoft.com/office/officeart/2005/8/layout/radial1"/>
    <dgm:cxn modelId="{4FB859D5-48DF-4552-BF69-4A30F047BCA3}" type="presOf" srcId="{C8C4A21A-B9D9-4F7B-AC70-A3A775BD4652}" destId="{63BC2382-56C9-45E9-ACCC-E0AEFB307D60}" srcOrd="1" destOrd="0" presId="urn:microsoft.com/office/officeart/2005/8/layout/radial1"/>
    <dgm:cxn modelId="{16D3C2F5-6E54-4271-BF24-AA750FA0E92F}" type="presOf" srcId="{1F7CE9E8-56A0-41C1-95EC-A7DD22F153F4}" destId="{F7111245-038B-4BAE-BC36-49AD9A46BE9B}" srcOrd="0" destOrd="0" presId="urn:microsoft.com/office/officeart/2005/8/layout/radial1"/>
    <dgm:cxn modelId="{2F264705-877F-4580-B3B6-0EC630223D80}" type="presParOf" srcId="{0B04ACD8-8663-4EFE-B514-B357979637FB}" destId="{7DA3BCA9-12D7-4E6F-9F6F-827E498A3D87}" srcOrd="0" destOrd="0" presId="urn:microsoft.com/office/officeart/2005/8/layout/radial1"/>
    <dgm:cxn modelId="{3D66343A-E1D3-4A53-B017-A2BF695A13EF}" type="presParOf" srcId="{0B04ACD8-8663-4EFE-B514-B357979637FB}" destId="{CB832FA5-DAFB-461B-8D5B-5F191893CF08}" srcOrd="1" destOrd="0" presId="urn:microsoft.com/office/officeart/2005/8/layout/radial1"/>
    <dgm:cxn modelId="{D4D082BE-2082-477A-8A86-045060CEC698}" type="presParOf" srcId="{CB832FA5-DAFB-461B-8D5B-5F191893CF08}" destId="{63BC2382-56C9-45E9-ACCC-E0AEFB307D60}" srcOrd="0" destOrd="0" presId="urn:microsoft.com/office/officeart/2005/8/layout/radial1"/>
    <dgm:cxn modelId="{2D93FA97-AB8B-4CDC-BB79-F3633633D4E2}" type="presParOf" srcId="{0B04ACD8-8663-4EFE-B514-B357979637FB}" destId="{F7111245-038B-4BAE-BC36-49AD9A46BE9B}" srcOrd="2" destOrd="0" presId="urn:microsoft.com/office/officeart/2005/8/layout/radial1"/>
    <dgm:cxn modelId="{145BDACB-6889-48C5-BBC6-B8A284534FCA}" type="presParOf" srcId="{0B04ACD8-8663-4EFE-B514-B357979637FB}" destId="{95564AD4-D21F-4BF1-96F5-8622330D84BF}" srcOrd="3" destOrd="0" presId="urn:microsoft.com/office/officeart/2005/8/layout/radial1"/>
    <dgm:cxn modelId="{34C5C89B-43FD-4765-8875-AFE06D5A535D}" type="presParOf" srcId="{95564AD4-D21F-4BF1-96F5-8622330D84BF}" destId="{D8CF3981-5EAF-49DE-B75E-206EE3466C57}" srcOrd="0" destOrd="0" presId="urn:microsoft.com/office/officeart/2005/8/layout/radial1"/>
    <dgm:cxn modelId="{AF09AF7B-43E5-483B-ABC6-078BC2E8AF0F}" type="presParOf" srcId="{0B04ACD8-8663-4EFE-B514-B357979637FB}" destId="{6FC2F1DC-950D-40CC-862B-0CFD99B46C48}" srcOrd="4" destOrd="0" presId="urn:microsoft.com/office/officeart/2005/8/layout/radial1"/>
    <dgm:cxn modelId="{44E83783-43F9-485E-A7C9-9E8D66D3CFC6}" type="presParOf" srcId="{0B04ACD8-8663-4EFE-B514-B357979637FB}" destId="{E3B9976E-45BD-4021-9F98-9B207C9AC61A}" srcOrd="5" destOrd="0" presId="urn:microsoft.com/office/officeart/2005/8/layout/radial1"/>
    <dgm:cxn modelId="{CB9BDEBE-48A1-4439-AA46-454E89EBD123}" type="presParOf" srcId="{E3B9976E-45BD-4021-9F98-9B207C9AC61A}" destId="{AB45F1E3-165D-4270-AE86-DD94F516D347}" srcOrd="0" destOrd="0" presId="urn:microsoft.com/office/officeart/2005/8/layout/radial1"/>
    <dgm:cxn modelId="{CD790004-39C9-4705-825A-3A630DA15F5D}" type="presParOf" srcId="{0B04ACD8-8663-4EFE-B514-B357979637FB}" destId="{27461FCD-B412-4CC3-8776-1F668B046D25}" srcOrd="6" destOrd="0" presId="urn:microsoft.com/office/officeart/2005/8/layout/radial1"/>
    <dgm:cxn modelId="{FBF9CC60-1A9E-48A8-81E6-0EA19F8ADE2A}" type="presParOf" srcId="{0B04ACD8-8663-4EFE-B514-B357979637FB}" destId="{2DE199AF-9665-433C-8138-A210EDAA2701}" srcOrd="7" destOrd="0" presId="urn:microsoft.com/office/officeart/2005/8/layout/radial1"/>
    <dgm:cxn modelId="{2F08C91C-4C5F-4089-89D9-C9E91E5904C0}" type="presParOf" srcId="{2DE199AF-9665-433C-8138-A210EDAA2701}" destId="{59276F09-CEAA-4CBC-B408-1145C3E5539E}" srcOrd="0" destOrd="0" presId="urn:microsoft.com/office/officeart/2005/8/layout/radial1"/>
    <dgm:cxn modelId="{687D328D-3C43-4BA4-99D5-04B8D09A5EF2}" type="presParOf" srcId="{0B04ACD8-8663-4EFE-B514-B357979637FB}" destId="{055870AA-F190-433C-B979-F20682CE006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3BCA9-12D7-4E6F-9F6F-827E498A3D87}">
      <dsp:nvSpPr>
        <dsp:cNvPr id="0" name=""/>
        <dsp:cNvSpPr/>
      </dsp:nvSpPr>
      <dsp:spPr>
        <a:xfrm>
          <a:off x="3200396" y="1630356"/>
          <a:ext cx="2286007" cy="12877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INTRA-OPERATIVE</a:t>
          </a:r>
          <a:endParaRPr lang="en-IN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35174" y="1818948"/>
        <a:ext cx="1616451" cy="910605"/>
      </dsp:txXfrm>
    </dsp:sp>
    <dsp:sp modelId="{CB832FA5-DAFB-461B-8D5B-5F191893CF08}">
      <dsp:nvSpPr>
        <dsp:cNvPr id="0" name=""/>
        <dsp:cNvSpPr/>
      </dsp:nvSpPr>
      <dsp:spPr>
        <a:xfrm rot="16272297">
          <a:off x="4189132" y="1445682"/>
          <a:ext cx="342829" cy="26684"/>
        </a:xfrm>
        <a:custGeom>
          <a:avLst/>
          <a:gdLst/>
          <a:ahLst/>
          <a:cxnLst/>
          <a:rect l="0" t="0" r="0" b="0"/>
          <a:pathLst>
            <a:path>
              <a:moveTo>
                <a:pt x="0" y="13342"/>
              </a:moveTo>
              <a:lnTo>
                <a:pt x="342829" y="133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51976" y="1450453"/>
        <a:ext cx="17141" cy="17141"/>
      </dsp:txXfrm>
    </dsp:sp>
    <dsp:sp modelId="{F7111245-038B-4BAE-BC36-49AD9A46BE9B}">
      <dsp:nvSpPr>
        <dsp:cNvPr id="0" name=""/>
        <dsp:cNvSpPr/>
      </dsp:nvSpPr>
      <dsp:spPr>
        <a:xfrm>
          <a:off x="3733797" y="0"/>
          <a:ext cx="1287789" cy="12877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Hemorrhage</a:t>
          </a:r>
          <a:endParaRPr lang="en-IN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22389" y="188592"/>
        <a:ext cx="910605" cy="910605"/>
      </dsp:txXfrm>
    </dsp:sp>
    <dsp:sp modelId="{95564AD4-D21F-4BF1-96F5-8622330D84BF}">
      <dsp:nvSpPr>
        <dsp:cNvPr id="0" name=""/>
        <dsp:cNvSpPr/>
      </dsp:nvSpPr>
      <dsp:spPr>
        <a:xfrm rot="2">
          <a:off x="5486403" y="2260909"/>
          <a:ext cx="533388" cy="26684"/>
        </a:xfrm>
        <a:custGeom>
          <a:avLst/>
          <a:gdLst/>
          <a:ahLst/>
          <a:cxnLst/>
          <a:rect l="0" t="0" r="0" b="0"/>
          <a:pathLst>
            <a:path>
              <a:moveTo>
                <a:pt x="0" y="13342"/>
              </a:moveTo>
              <a:lnTo>
                <a:pt x="533388" y="133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39763" y="2260917"/>
        <a:ext cx="26669" cy="26669"/>
      </dsp:txXfrm>
    </dsp:sp>
    <dsp:sp modelId="{6FC2F1DC-950D-40CC-862B-0CFD99B46C48}">
      <dsp:nvSpPr>
        <dsp:cNvPr id="0" name=""/>
        <dsp:cNvSpPr/>
      </dsp:nvSpPr>
      <dsp:spPr>
        <a:xfrm>
          <a:off x="6019792" y="1630357"/>
          <a:ext cx="1287789" cy="12877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Soft tissue injury</a:t>
          </a:r>
          <a:endParaRPr lang="en-IN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08384" y="1818949"/>
        <a:ext cx="910605" cy="910605"/>
      </dsp:txXfrm>
    </dsp:sp>
    <dsp:sp modelId="{E3B9976E-45BD-4021-9F98-9B207C9AC61A}">
      <dsp:nvSpPr>
        <dsp:cNvPr id="0" name=""/>
        <dsp:cNvSpPr/>
      </dsp:nvSpPr>
      <dsp:spPr>
        <a:xfrm rot="5332738">
          <a:off x="4128015" y="3137253"/>
          <a:ext cx="465066" cy="26684"/>
        </a:xfrm>
        <a:custGeom>
          <a:avLst/>
          <a:gdLst/>
          <a:ahLst/>
          <a:cxnLst/>
          <a:rect l="0" t="0" r="0" b="0"/>
          <a:pathLst>
            <a:path>
              <a:moveTo>
                <a:pt x="0" y="13342"/>
              </a:moveTo>
              <a:lnTo>
                <a:pt x="465066" y="133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48921" y="3138969"/>
        <a:ext cx="23253" cy="23253"/>
      </dsp:txXfrm>
    </dsp:sp>
    <dsp:sp modelId="{27461FCD-B412-4CC3-8776-1F668B046D25}">
      <dsp:nvSpPr>
        <dsp:cNvPr id="0" name=""/>
        <dsp:cNvSpPr/>
      </dsp:nvSpPr>
      <dsp:spPr>
        <a:xfrm>
          <a:off x="3733800" y="3382961"/>
          <a:ext cx="1287789" cy="12877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Allergy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&amp;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Anaphylaxis</a:t>
          </a:r>
          <a:endParaRPr lang="en-IN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22392" y="3571553"/>
        <a:ext cx="910605" cy="910605"/>
      </dsp:txXfrm>
    </dsp:sp>
    <dsp:sp modelId="{2DE199AF-9665-433C-8138-A210EDAA2701}">
      <dsp:nvSpPr>
        <dsp:cNvPr id="0" name=""/>
        <dsp:cNvSpPr/>
      </dsp:nvSpPr>
      <dsp:spPr>
        <a:xfrm rot="10800000">
          <a:off x="2811786" y="2260908"/>
          <a:ext cx="388609" cy="26684"/>
        </a:xfrm>
        <a:custGeom>
          <a:avLst/>
          <a:gdLst/>
          <a:ahLst/>
          <a:cxnLst/>
          <a:rect l="0" t="0" r="0" b="0"/>
          <a:pathLst>
            <a:path>
              <a:moveTo>
                <a:pt x="0" y="13342"/>
              </a:moveTo>
              <a:lnTo>
                <a:pt x="388609" y="1334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996376" y="2264535"/>
        <a:ext cx="19430" cy="19430"/>
      </dsp:txXfrm>
    </dsp:sp>
    <dsp:sp modelId="{055870AA-F190-433C-B979-F20682CE0064}">
      <dsp:nvSpPr>
        <dsp:cNvPr id="0" name=""/>
        <dsp:cNvSpPr/>
      </dsp:nvSpPr>
      <dsp:spPr>
        <a:xfrm>
          <a:off x="1523996" y="1630355"/>
          <a:ext cx="1287789" cy="12877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Pain, Anxiety &amp; Syncope</a:t>
          </a:r>
          <a:endParaRPr lang="en-IN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12588" y="1818947"/>
        <a:ext cx="910605" cy="910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3BCA9-12D7-4E6F-9F6F-827E498A3D87}">
      <dsp:nvSpPr>
        <dsp:cNvPr id="0" name=""/>
        <dsp:cNvSpPr/>
      </dsp:nvSpPr>
      <dsp:spPr>
        <a:xfrm>
          <a:off x="2977228" y="1671011"/>
          <a:ext cx="2214021" cy="129975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POST-OPERATIVE</a:t>
          </a:r>
          <a:endParaRPr lang="en-IN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01464" y="1861355"/>
        <a:ext cx="1565549" cy="919062"/>
      </dsp:txXfrm>
    </dsp:sp>
    <dsp:sp modelId="{CB832FA5-DAFB-461B-8D5B-5F191893CF08}">
      <dsp:nvSpPr>
        <dsp:cNvPr id="0" name=""/>
        <dsp:cNvSpPr/>
      </dsp:nvSpPr>
      <dsp:spPr>
        <a:xfrm rot="16236595">
          <a:off x="3913349" y="1477098"/>
          <a:ext cx="359443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359443" y="1421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84084" y="1482327"/>
        <a:ext cx="17972" cy="17972"/>
      </dsp:txXfrm>
    </dsp:sp>
    <dsp:sp modelId="{F7111245-038B-4BAE-BC36-49AD9A46BE9B}">
      <dsp:nvSpPr>
        <dsp:cNvPr id="0" name=""/>
        <dsp:cNvSpPr/>
      </dsp:nvSpPr>
      <dsp:spPr>
        <a:xfrm>
          <a:off x="3452385" y="-55563"/>
          <a:ext cx="1299750" cy="136720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Hemorrhage</a:t>
          </a:r>
          <a:endParaRPr lang="en-IN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42729" y="144660"/>
        <a:ext cx="919062" cy="966761"/>
      </dsp:txXfrm>
    </dsp:sp>
    <dsp:sp modelId="{95564AD4-D21F-4BF1-96F5-8622330D84BF}">
      <dsp:nvSpPr>
        <dsp:cNvPr id="0" name=""/>
        <dsp:cNvSpPr/>
      </dsp:nvSpPr>
      <dsp:spPr>
        <a:xfrm rot="21543354">
          <a:off x="5190777" y="2283905"/>
          <a:ext cx="550173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550173" y="1421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2109" y="2284365"/>
        <a:ext cx="27508" cy="27508"/>
      </dsp:txXfrm>
    </dsp:sp>
    <dsp:sp modelId="{6FC2F1DC-950D-40CC-862B-0CFD99B46C48}">
      <dsp:nvSpPr>
        <dsp:cNvPr id="0" name=""/>
        <dsp:cNvSpPr/>
      </dsp:nvSpPr>
      <dsp:spPr>
        <a:xfrm>
          <a:off x="5740808" y="1600198"/>
          <a:ext cx="1421992" cy="136334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Swelling</a:t>
          </a:r>
          <a:endParaRPr lang="en-IN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49054" y="1799856"/>
        <a:ext cx="1005500" cy="964031"/>
      </dsp:txXfrm>
    </dsp:sp>
    <dsp:sp modelId="{E3B9976E-45BD-4021-9F98-9B207C9AC61A}">
      <dsp:nvSpPr>
        <dsp:cNvPr id="0" name=""/>
        <dsp:cNvSpPr/>
      </dsp:nvSpPr>
      <dsp:spPr>
        <a:xfrm rot="5329379">
          <a:off x="3961931" y="3094976"/>
          <a:ext cx="277009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277009" y="1421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93510" y="3102265"/>
        <a:ext cx="13850" cy="13850"/>
      </dsp:txXfrm>
    </dsp:sp>
    <dsp:sp modelId="{27461FCD-B412-4CC3-8776-1F668B046D25}">
      <dsp:nvSpPr>
        <dsp:cNvPr id="0" name=""/>
        <dsp:cNvSpPr/>
      </dsp:nvSpPr>
      <dsp:spPr>
        <a:xfrm>
          <a:off x="3352797" y="3247504"/>
          <a:ext cx="1532445" cy="15324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Infections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(Intra &amp; Post surgical)</a:t>
          </a:r>
          <a:endParaRPr lang="en-IN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77218" y="3471927"/>
        <a:ext cx="1083603" cy="1083612"/>
      </dsp:txXfrm>
    </dsp:sp>
    <dsp:sp modelId="{2DE199AF-9665-433C-8138-A210EDAA2701}">
      <dsp:nvSpPr>
        <dsp:cNvPr id="0" name=""/>
        <dsp:cNvSpPr/>
      </dsp:nvSpPr>
      <dsp:spPr>
        <a:xfrm rot="10817334">
          <a:off x="2514843" y="2299925"/>
          <a:ext cx="462428" cy="28428"/>
        </a:xfrm>
        <a:custGeom>
          <a:avLst/>
          <a:gdLst/>
          <a:ahLst/>
          <a:cxnLst/>
          <a:rect l="0" t="0" r="0" b="0"/>
          <a:pathLst>
            <a:path>
              <a:moveTo>
                <a:pt x="0" y="14214"/>
              </a:moveTo>
              <a:lnTo>
                <a:pt x="462428" y="1421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734497" y="2302579"/>
        <a:ext cx="23121" cy="23121"/>
      </dsp:txXfrm>
    </dsp:sp>
    <dsp:sp modelId="{055870AA-F190-433C-B979-F20682CE0064}">
      <dsp:nvSpPr>
        <dsp:cNvPr id="0" name=""/>
        <dsp:cNvSpPr/>
      </dsp:nvSpPr>
      <dsp:spPr>
        <a:xfrm>
          <a:off x="1215104" y="1659821"/>
          <a:ext cx="1299750" cy="129975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Pain</a:t>
          </a:r>
          <a:endParaRPr lang="en-IN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05448" y="1850165"/>
        <a:ext cx="919062" cy="919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32998-08EA-42E9-AF58-B342C8178110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35C5B-E826-4276-A5EC-655D740047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626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A764F6-1C87-4CD6-87D3-E97DF4917955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45261-F94C-4B66-A8BA-2D881A439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6025CB-C6CA-482E-AF29-833374790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0D1D4-7F10-4D92-8781-AB03FE0F0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AF226-B9FD-41E3-BAD7-5DE843B1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A024D-97D3-4A8C-A41B-2A6836CF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268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5DB39-0D1E-4527-BDFD-14448115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7661F-A774-4F92-B47E-0CD0E4C3B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E26AD-AA06-42C8-B207-60670E36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C8E99-3D6A-45C1-876B-6E00CB27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7607-9FD5-487D-8C64-7371C0E9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785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55D777-8E96-4949-B694-CA5DB2C53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9AD688-CFEE-42DB-B6AA-763E557D5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41C28-DA61-463E-BCB0-4DCA51C4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C4501-313C-4A49-B364-C2A4CA80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805B5-8AAE-4DD7-85DC-00B7993A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35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5310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6400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0604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2286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7715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4089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3320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065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AD3F9-F7CA-4A57-9E92-0234E08B5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88EE4-84E1-4BF3-AA2D-06273BE0B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B7B3B-6C6C-413C-87FF-5EA99071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37A13-EA9B-4A7B-923E-9C3EBDE2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03F51-33F5-42E9-8567-D354B0EA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727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8798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3712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607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E338-84B1-4C1C-AAA5-5DF6FC1A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F12AA-2D37-4B9D-A591-D3BBDEB3F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B9779-7695-4458-8E69-6BB1F7849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4E943-E005-417C-98C1-2AE98BE0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A1C7-93AE-4C4F-8468-5600994F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295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1533-2DC3-4022-A32E-8BF2EE2E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16C48-6545-486E-B6C0-C234D2F8D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DDA36-29D4-4D40-9BBB-E3D4A9C6E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18009-0A60-42BF-835D-D2EB6E21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B7C14-4346-42CA-A430-1928CB547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D6ECA-5A1E-44DE-B08A-3ABAB7BD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039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FA5F-DB4E-4639-BAB7-3E131735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F2AB7-8809-4F82-B937-BA2DBD0C3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F3A86-E2F0-4C13-B46C-4FAB3BDA2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4117F-B64F-40A1-AB2B-7D0BC54EE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BB98C-CA65-4A31-8716-D6E9B6167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9C25FE-27A5-48F2-A472-D3409820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6A87-EBB1-4352-95D1-312A3765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125B07-47E9-4C7A-B9F6-0CF0818A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339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3F45-C104-408A-922B-B2BB0A0B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236EBA-3745-4FF7-978A-9B37E4B4D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ED4DA-7878-44FB-BCC9-0B985C6E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DA489-356C-49AE-A1EB-6070B2B0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715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2634F-0A15-4DF8-808F-BF1A3208D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2538E-78A4-4919-B32F-4F35D8158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4A5D2-A4E8-4C95-ACB5-47F7CEC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019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9033B-3600-4DED-903B-AC920DF9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713EB-7666-4F72-A984-1BFFCC425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94463-0A12-4358-B0A3-BEF7600A8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65717-8A10-4412-9007-4BA7B6859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B9C8C-7899-490C-8990-5315AED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8DF0C-C49E-4C7C-AEBF-223D2A48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861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B387-7E50-41A7-8DA5-70A09C7F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C8869-063E-4D08-A51E-345E6A0C2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D85D9-056E-4529-8BF5-8CD639FC1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A4F70-98B8-45BE-88E9-5552B1B0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D7C08-00A1-4A5F-8CF8-0BA92EF4B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07FD8-FFA2-40FE-871B-5CF739424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679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9E341-2F93-4BBB-BC27-6A7F978C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1914C-BEFF-43E7-8E0E-81B645B30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6D642-BB24-43F8-B8D5-671E5FFC5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8E6D4-F56C-445F-8A12-B312C0CBA86F}" type="datetimeFigureOut">
              <a:rPr lang="en-IN" smtClean="0"/>
              <a:t>14-10-2021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DBC5E-7597-4464-988A-7291214E1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9308F-DE2A-4945-B5BA-63F6117AA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C0F68-F1C0-44DD-A13B-7BA6FE441F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620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28C07-D50D-4080-A603-C9ECE1C0549D}" type="datetimeFigureOut">
              <a:rPr lang="en-US" smtClean="0"/>
              <a:t>10/14/2021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7C86-1E5F-4E0C-9681-D28A046ED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378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6507-4C15-4576-9F2D-683894F25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flap technique for pocket therapy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2B393-E726-4E27-92E5-377CC039E3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0802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/>
          </a:p>
        </p:txBody>
      </p:sp>
      <p:pic>
        <p:nvPicPr>
          <p:cNvPr id="126979" name="Picture 3" descr="C:\cases\adi-surgery fotos\kalaiselvi\3rd quadarnt\DSCN5146.JPG"/>
          <p:cNvPicPr>
            <a:picLocks noChangeAspect="1" noChangeArrowheads="1"/>
          </p:cNvPicPr>
          <p:nvPr/>
        </p:nvPicPr>
        <p:blipFill>
          <a:blip r:embed="rId2" cstate="print"/>
          <a:srcRect l="25598" t="40354" r="45469" b="33119"/>
          <a:stretch>
            <a:fillRect/>
          </a:stretch>
        </p:blipFill>
        <p:spPr bwMode="auto">
          <a:xfrm>
            <a:off x="1524000" y="0"/>
            <a:ext cx="4572000" cy="3571876"/>
          </a:xfrm>
          <a:prstGeom prst="roundRect">
            <a:avLst/>
          </a:prstGeom>
          <a:noFill/>
        </p:spPr>
      </p:pic>
      <p:pic>
        <p:nvPicPr>
          <p:cNvPr id="126980" name="Picture 4" descr="C:\cases\adi-surgery fotos\kalaiselvi\3rd quadarnt\DSCN5148.JPG"/>
          <p:cNvPicPr>
            <a:picLocks noChangeAspect="1" noChangeArrowheads="1"/>
          </p:cNvPicPr>
          <p:nvPr/>
        </p:nvPicPr>
        <p:blipFill>
          <a:blip r:embed="rId3" cstate="print"/>
          <a:srcRect l="34639" t="42765" r="35394" b="33590"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oundRect">
            <a:avLst/>
          </a:prstGeom>
          <a:noFill/>
        </p:spPr>
      </p:pic>
      <p:pic>
        <p:nvPicPr>
          <p:cNvPr id="126981" name="Picture 5" descr="C:\cases\adi-surgery fotos\kalaiselvi\3rd quadarnt\DSCN5150.JPG"/>
          <p:cNvPicPr>
            <a:picLocks noChangeAspect="1" noChangeArrowheads="1"/>
          </p:cNvPicPr>
          <p:nvPr/>
        </p:nvPicPr>
        <p:blipFill>
          <a:blip r:embed="rId4" cstate="print"/>
          <a:srcRect l="38256" t="40354" r="40044" b="41559"/>
          <a:stretch>
            <a:fillRect/>
          </a:stretch>
        </p:blipFill>
        <p:spPr bwMode="auto">
          <a:xfrm>
            <a:off x="6167438" y="3429000"/>
            <a:ext cx="4500562" cy="3429000"/>
          </a:xfrm>
          <a:prstGeom prst="roundRect">
            <a:avLst/>
          </a:prstGeom>
          <a:noFill/>
        </p:spPr>
      </p:pic>
      <p:pic>
        <p:nvPicPr>
          <p:cNvPr id="128002" name="Picture 2" descr="C:\cases\adi-surgery fotos\kalaiselvi\DSCN5221.JPG"/>
          <p:cNvPicPr>
            <a:picLocks noChangeAspect="1" noChangeArrowheads="1"/>
          </p:cNvPicPr>
          <p:nvPr/>
        </p:nvPicPr>
        <p:blipFill>
          <a:blip r:embed="rId5" cstate="print"/>
          <a:srcRect l="34639" t="30707" r="32811" b="43971"/>
          <a:stretch>
            <a:fillRect/>
          </a:stretch>
        </p:blipFill>
        <p:spPr bwMode="auto">
          <a:xfrm>
            <a:off x="1524000" y="3429000"/>
            <a:ext cx="4643438" cy="3429000"/>
          </a:xfrm>
          <a:prstGeom prst="roundRect">
            <a:avLst/>
          </a:prstGeom>
          <a:noFill/>
        </p:spPr>
      </p:pic>
      <p:cxnSp>
        <p:nvCxnSpPr>
          <p:cNvPr id="78855" name="Straight Arrow Connector 7"/>
          <p:cNvCxnSpPr>
            <a:cxnSpLocks noChangeShapeType="1"/>
          </p:cNvCxnSpPr>
          <p:nvPr/>
        </p:nvCxnSpPr>
        <p:spPr bwMode="auto">
          <a:xfrm rot="10800000">
            <a:off x="3524250" y="2214563"/>
            <a:ext cx="571500" cy="214312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 type="none" w="sm" len="sm"/>
            <a:tailEnd type="arrow" w="med" len="med"/>
          </a:ln>
        </p:spPr>
      </p:cxnSp>
      <p:cxnSp>
        <p:nvCxnSpPr>
          <p:cNvPr id="78856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3702051" y="1535113"/>
            <a:ext cx="573087" cy="71438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 type="none" w="sm" len="sm"/>
            <a:tailEnd type="arrow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solidFill>
                  <a:srgbClr val="000066"/>
                </a:solidFill>
              </a:rPr>
              <a:t>Internal bevel incision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6" name="Content Placeholder 2"/>
          <p:cNvSpPr txBox="1">
            <a:spLocks/>
          </p:cNvSpPr>
          <p:nvPr/>
        </p:nvSpPr>
        <p:spPr bwMode="auto">
          <a:xfrm>
            <a:off x="1952626" y="4572000"/>
            <a:ext cx="82153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200">
                <a:solidFill>
                  <a:srgbClr val="001E00"/>
                </a:solidFill>
                <a:latin typeface="Lucida Sans" pitchFamily="34" charset="0"/>
              </a:rPr>
              <a:t>Removes the pocket lining.</a:t>
            </a:r>
          </a:p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200">
                <a:solidFill>
                  <a:srgbClr val="001E00"/>
                </a:solidFill>
                <a:latin typeface="Lucida Sans" pitchFamily="34" charset="0"/>
              </a:rPr>
              <a:t>Conserves relatively uninvolved surface of the outer gingiva.</a:t>
            </a:r>
          </a:p>
          <a:p>
            <a:pPr marL="342900" indent="-342900" algn="just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200">
                <a:solidFill>
                  <a:srgbClr val="001E00"/>
                </a:solidFill>
                <a:latin typeface="Lucida Sans" pitchFamily="34" charset="0"/>
              </a:rPr>
              <a:t>Produces a sharp, thin flap margin for adaptation to bone-tooth junction.</a:t>
            </a:r>
          </a:p>
          <a:p>
            <a:pPr marL="342900" indent="-342900" algn="just">
              <a:spcBef>
                <a:spcPct val="20000"/>
              </a:spcBef>
              <a:buFont typeface="Arial" charset="0"/>
              <a:buChar char="•"/>
            </a:pPr>
            <a:endParaRPr lang="en-US" sz="2200">
              <a:solidFill>
                <a:srgbClr val="001E00"/>
              </a:solidFill>
              <a:latin typeface="Lucida Sans" pitchFamily="34" charset="0"/>
            </a:endParaRPr>
          </a:p>
        </p:txBody>
      </p:sp>
      <p:pic>
        <p:nvPicPr>
          <p:cNvPr id="5" name="Picture 3" descr="H:\39-15.tif"/>
          <p:cNvPicPr>
            <a:picLocks noChangeAspect="1" noChangeArrowheads="1"/>
          </p:cNvPicPr>
          <p:nvPr/>
        </p:nvPicPr>
        <p:blipFill>
          <a:blip r:embed="rId2" cstate="print"/>
          <a:srcRect l="1197" t="511" r="59155" b="77647"/>
          <a:stretch>
            <a:fillRect/>
          </a:stretch>
        </p:blipFill>
        <p:spPr bwMode="auto">
          <a:xfrm>
            <a:off x="3988579" y="1242192"/>
            <a:ext cx="4214842" cy="3239307"/>
          </a:xfrm>
          <a:prstGeom prst="roundRect">
            <a:avLst/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cases\adi-surgery fotos\somshekhar\2nd quadrant\DSCN50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0000"/>
          </a:blip>
          <a:srcRect l="32625" t="33500" r="29875" b="36500"/>
          <a:stretch>
            <a:fillRect/>
          </a:stretch>
        </p:blipFill>
        <p:spPr>
          <a:xfrm>
            <a:off x="1524001" y="1500174"/>
            <a:ext cx="5048253" cy="3357586"/>
          </a:xfrm>
          <a:prstGeom prst="roundRect">
            <a:avLst/>
          </a:prstGeom>
        </p:spPr>
      </p:pic>
      <p:pic>
        <p:nvPicPr>
          <p:cNvPr id="128005" name="Picture 5" descr="C:\Users\Admin\develapoment of face and oral cavity\Documents\Bluetooth Exchange Folder\DSC009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10000"/>
          </a:blip>
          <a:srcRect b="6976"/>
          <a:stretch>
            <a:fillRect/>
          </a:stretch>
        </p:blipFill>
        <p:spPr>
          <a:xfrm>
            <a:off x="6381752" y="3786190"/>
            <a:ext cx="4286248" cy="3071810"/>
          </a:xfrm>
          <a:prstGeom prst="roundRect">
            <a:avLst/>
          </a:prstGeom>
        </p:spPr>
      </p:pic>
      <p:sp>
        <p:nvSpPr>
          <p:cNvPr id="80900" name="Oval 4"/>
          <p:cNvSpPr>
            <a:spLocks noChangeArrowheads="1"/>
          </p:cNvSpPr>
          <p:nvPr/>
        </p:nvSpPr>
        <p:spPr bwMode="auto">
          <a:xfrm>
            <a:off x="7596189" y="4357689"/>
            <a:ext cx="1571625" cy="2071687"/>
          </a:xfrm>
          <a:prstGeom prst="ellipse">
            <a:avLst/>
          </a:prstGeom>
          <a:noFill/>
          <a:ln w="57150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IN" sz="240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762000"/>
            <a:ext cx="57531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n w="11430"/>
                <a:solidFill>
                  <a:srgbClr val="00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Sans" pitchFamily="34" charset="0"/>
              </a:rPr>
              <a:t>INTERNAL BEVEL INCISION</a:t>
            </a:r>
            <a:endParaRPr lang="en-US" sz="3200" b="1" dirty="0">
              <a:latin typeface="Lucida San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>
                <a:solidFill>
                  <a:srgbClr val="000066"/>
                </a:solidFill>
              </a:rPr>
              <a:t>Internal bevel incision – the position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2400">
                <a:solidFill>
                  <a:srgbClr val="001E00"/>
                </a:solidFill>
                <a:latin typeface="Lucida Sans" pitchFamily="34" charset="0"/>
              </a:rPr>
              <a:t>It is advocated in cases of moderate pockets with good amount of attached gingiva, thick gingival biotype and rounded gingival contour.</a:t>
            </a:r>
          </a:p>
          <a:p>
            <a:pPr algn="just" eaLnBrk="1" hangingPunct="1">
              <a:lnSpc>
                <a:spcPct val="150000"/>
              </a:lnSpc>
            </a:pPr>
            <a:endParaRPr lang="en-US" sz="2400">
              <a:solidFill>
                <a:srgbClr val="001E00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06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UNDISPLACED FLAP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600200"/>
            <a:ext cx="9144000" cy="5105400"/>
          </a:xfrm>
        </p:spPr>
        <p:txBody>
          <a:bodyPr>
            <a:normAutofit fontScale="77500" lnSpcReduction="20000"/>
          </a:bodyPr>
          <a:lstStyle/>
          <a:p>
            <a:pPr marL="274320" indent="-27432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INTERNAL BEVEL GINGIVECTOMY</a:t>
            </a:r>
            <a:r>
              <a:rPr lang="en-US" sz="30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INDICATION- Adequate amount of attached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gingiva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even after   elimination of the pocket wall </a:t>
            </a: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LOCATION OF TWO DIFFERENT AREAS WHERE INTERNAL BEVEL IS MADE IN UNDISPLACED FLAP </a:t>
            </a: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lnSpc>
                <a:spcPct val="150000"/>
              </a:lnSpc>
              <a:buClr>
                <a:schemeClr val="accent3"/>
              </a:buClr>
              <a:buFont typeface="Wingdings 2"/>
              <a:buChar char=""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631EC8-AC8A-454C-A776-017F4CB88473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2">
            <a:lum bright="40000" contrast="12000"/>
          </a:blip>
          <a:srcRect/>
          <a:stretch>
            <a:fillRect/>
          </a:stretch>
        </p:blipFill>
        <p:spPr bwMode="auto">
          <a:xfrm>
            <a:off x="4191000" y="3505201"/>
            <a:ext cx="433705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2"/>
          <p:cNvSpPr>
            <a:spLocks noGrp="1"/>
          </p:cNvSpPr>
          <p:nvPr>
            <p:ph type="title"/>
          </p:nvPr>
        </p:nvSpPr>
        <p:spPr>
          <a:xfrm>
            <a:off x="881026" y="21429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TECHNIQUE: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3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62800" y="685801"/>
            <a:ext cx="3352800" cy="2409825"/>
          </a:xfrm>
        </p:spPr>
      </p:pic>
      <p:sp>
        <p:nvSpPr>
          <p:cNvPr id="6656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795A36-E81C-4EAA-AE32-8E1F7CD56041}" type="slidenum">
              <a:rPr lang="en-US" altLang="en-US">
                <a:solidFill>
                  <a:schemeClr val="tx1"/>
                </a:solidFill>
              </a:rPr>
              <a:pPr/>
              <a:t>15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166002" y="1315284"/>
            <a:ext cx="51847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STEP 1: Mark base of pocket     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STEP 2: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Internal bevel incision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to a   point apical to alveolar crest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STEP 3: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Second/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crevicular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incision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STEP 4: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Flap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Reflection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2469" name="TextBox 5"/>
          <p:cNvSpPr txBox="1">
            <a:spLocks noChangeArrowheads="1"/>
          </p:cNvSpPr>
          <p:nvPr/>
        </p:nvSpPr>
        <p:spPr bwMode="auto">
          <a:xfrm>
            <a:off x="7680326" y="6308725"/>
            <a:ext cx="2519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B.REFLECTION</a:t>
            </a:r>
            <a:endParaRPr lang="en-IN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2471" name="TextBox 10"/>
          <p:cNvSpPr txBox="1">
            <a:spLocks noChangeArrowheads="1"/>
          </p:cNvSpPr>
          <p:nvPr/>
        </p:nvSpPr>
        <p:spPr bwMode="auto">
          <a:xfrm>
            <a:off x="7608888" y="3124200"/>
            <a:ext cx="2374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A.INCISION</a:t>
            </a:r>
            <a:endParaRPr lang="en-IN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631" y="4632269"/>
            <a:ext cx="6858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STEP5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:Third/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interdental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incision</a:t>
            </a:r>
          </a:p>
          <a:p>
            <a:pPr eaLnBrk="1" hangingPunct="1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separating connective tissue from bone</a:t>
            </a:r>
            <a:endParaRPr lang="en-IN" sz="2400" dirty="0"/>
          </a:p>
        </p:txBody>
      </p:sp>
      <p:pic>
        <p:nvPicPr>
          <p:cNvPr id="6656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9276" y="4038600"/>
            <a:ext cx="37687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0141" y="111095"/>
            <a:ext cx="5580063" cy="5867400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STEP6:Removal of triangular wedge.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STEP7:Debridement.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STEP8:Flap edge should rest on root bone junction. Trim flap if required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STEP9:Suturing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IN" sz="500" dirty="0"/>
          </a:p>
        </p:txBody>
      </p:sp>
      <p:sp>
        <p:nvSpPr>
          <p:cNvPr id="67587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3F2924-B606-4FF9-AC17-7AD5EB6F0457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63494" name="TextBox 6"/>
          <p:cNvSpPr txBox="1">
            <a:spLocks noChangeArrowheads="1"/>
          </p:cNvSpPr>
          <p:nvPr/>
        </p:nvSpPr>
        <p:spPr bwMode="auto">
          <a:xfrm>
            <a:off x="7005637" y="2844740"/>
            <a:ext cx="31686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C.DEBRIDEMENT</a:t>
            </a:r>
            <a:endParaRPr lang="en-IN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3495" name="TextBox 7"/>
          <p:cNvSpPr txBox="1">
            <a:spLocks noChangeArrowheads="1"/>
          </p:cNvSpPr>
          <p:nvPr/>
        </p:nvSpPr>
        <p:spPr bwMode="auto">
          <a:xfrm>
            <a:off x="7315200" y="5724861"/>
            <a:ext cx="29527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D.SUTURES</a:t>
            </a:r>
            <a:endParaRPr lang="en-IN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67590" name="Picture 10"/>
          <p:cNvPicPr>
            <a:picLocks noChangeAspect="1" noChangeArrowheads="1"/>
          </p:cNvPicPr>
          <p:nvPr/>
        </p:nvPicPr>
        <p:blipFill>
          <a:blip r:embed="rId2"/>
          <a:srcRect b="10345"/>
          <a:stretch>
            <a:fillRect/>
          </a:stretch>
        </p:blipFill>
        <p:spPr bwMode="auto">
          <a:xfrm>
            <a:off x="7086600" y="796926"/>
            <a:ext cx="358140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8"/>
          <p:cNvPicPr>
            <a:picLocks noChangeAspect="1" noChangeArrowheads="1"/>
          </p:cNvPicPr>
          <p:nvPr/>
        </p:nvPicPr>
        <p:blipFill>
          <a:blip r:embed="rId3"/>
          <a:srcRect t="9195"/>
          <a:stretch>
            <a:fillRect/>
          </a:stretch>
        </p:blipFill>
        <p:spPr bwMode="auto">
          <a:xfrm>
            <a:off x="7315200" y="3733801"/>
            <a:ext cx="33528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" pitchFamily="18" charset="0"/>
                <a:cs typeface="Times" pitchFamily="18" charset="0"/>
              </a:rPr>
              <a:t>APICALLY POSITIONED FLAP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861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E3E69-BC0C-4DA5-82EE-E2A0E4DC815F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Times" pitchFamily="18" charset="0"/>
                <a:cs typeface="Times" pitchFamily="18" charset="0"/>
              </a:rPr>
              <a:t>INDICATIONS:</a:t>
            </a:r>
            <a:endParaRPr lang="en-IN" dirty="0">
              <a:solidFill>
                <a:schemeClr val="tx2">
                  <a:lumMod val="60000"/>
                  <a:lumOff val="40000"/>
                </a:schemeClr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2209800" y="1828800"/>
            <a:ext cx="7772400" cy="3581400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endParaRPr lang="en-US" altLang="en-US" u="sng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Pockets extending beyond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mucogingival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line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Narrow zone of keratinized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gingiva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Crown lengthening procedure for restorative and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prosthodontic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purposes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endParaRPr lang="en-I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D0A221-192B-4E3D-AC10-F7897C460814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357166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CONTRAINDICATIONS:</a:t>
            </a:r>
            <a:endParaRPr lang="en-IN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1752600" y="1785927"/>
            <a:ext cx="8686800" cy="476727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IN" altLang="en-US" sz="2000" dirty="0">
                <a:latin typeface="Times New Roman" pitchFamily="18" charset="0"/>
                <a:cs typeface="Times New Roman" pitchFamily="18" charset="0"/>
              </a:rPr>
              <a:t>1. Periodontal pockets in severe periodontal disease</a:t>
            </a:r>
          </a:p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IN" altLang="en-US" sz="2000" dirty="0">
                <a:latin typeface="Times New Roman" pitchFamily="18" charset="0"/>
                <a:cs typeface="Times New Roman" pitchFamily="18" charset="0"/>
              </a:rPr>
              <a:t>2. Periodontal pockets in areas where </a:t>
            </a:r>
            <a:r>
              <a:rPr lang="en-IN" altLang="en-US" sz="2000" dirty="0" err="1">
                <a:latin typeface="Times New Roman" pitchFamily="18" charset="0"/>
                <a:cs typeface="Times New Roman" pitchFamily="18" charset="0"/>
              </a:rPr>
              <a:t>esthetics</a:t>
            </a:r>
            <a:r>
              <a:rPr lang="en-IN" altLang="en-US" sz="2000" dirty="0">
                <a:latin typeface="Times New Roman" pitchFamily="18" charset="0"/>
                <a:cs typeface="Times New Roman" pitchFamily="18" charset="0"/>
              </a:rPr>
              <a:t> is critical</a:t>
            </a:r>
          </a:p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IN" altLang="en-US" sz="2000" dirty="0">
                <a:latin typeface="Times New Roman" pitchFamily="18" charset="0"/>
                <a:cs typeface="Times New Roman" pitchFamily="18" charset="0"/>
              </a:rPr>
              <a:t>3. Deep </a:t>
            </a:r>
            <a:r>
              <a:rPr lang="en-IN" altLang="en-US" sz="2000" dirty="0" err="1">
                <a:latin typeface="Times New Roman" pitchFamily="18" charset="0"/>
                <a:cs typeface="Times New Roman" pitchFamily="18" charset="0"/>
              </a:rPr>
              <a:t>intrabony</a:t>
            </a:r>
            <a:r>
              <a:rPr lang="en-IN" altLang="en-US" sz="2000" dirty="0">
                <a:latin typeface="Times New Roman" pitchFamily="18" charset="0"/>
                <a:cs typeface="Times New Roman" pitchFamily="18" charset="0"/>
              </a:rPr>
              <a:t> defects</a:t>
            </a:r>
          </a:p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IN" altLang="en-US" sz="2000" dirty="0">
                <a:latin typeface="Times New Roman" pitchFamily="18" charset="0"/>
                <a:cs typeface="Times New Roman" pitchFamily="18" charset="0"/>
              </a:rPr>
              <a:t>4. Patient at high risk for caries</a:t>
            </a:r>
          </a:p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IN" altLang="en-US" sz="2000" dirty="0">
                <a:latin typeface="Times New Roman" pitchFamily="18" charset="0"/>
                <a:cs typeface="Times New Roman" pitchFamily="18" charset="0"/>
              </a:rPr>
              <a:t>5. Severe hypersensitivity</a:t>
            </a:r>
          </a:p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IN" altLang="en-US" sz="2000" dirty="0">
                <a:latin typeface="Times New Roman" pitchFamily="18" charset="0"/>
                <a:cs typeface="Times New Roman" pitchFamily="18" charset="0"/>
              </a:rPr>
              <a:t>6. Tooth with marked mobility and severe attachment loss</a:t>
            </a:r>
          </a:p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IN" altLang="en-US" sz="2000" dirty="0">
                <a:latin typeface="Times New Roman" pitchFamily="18" charset="0"/>
                <a:cs typeface="Times New Roman" pitchFamily="18" charset="0"/>
              </a:rPr>
              <a:t>7. Tooth with extremely unfavourable clinical crown/root ratio</a:t>
            </a:r>
          </a:p>
          <a:p>
            <a:pPr eaLnBrk="1" hangingPunct="1">
              <a:lnSpc>
                <a:spcPct val="170000"/>
              </a:lnSpc>
              <a:buFont typeface="Wingdings 2" pitchFamily="18" charset="2"/>
              <a:buNone/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endParaRPr lang="en-I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1E3639-D684-4595-B7AD-E2F33CB79651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000066"/>
                </a:solidFill>
              </a:rPr>
              <a:t>Rationale for periodontal flap surgery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981200" y="1752601"/>
            <a:ext cx="8229600" cy="452596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2400">
                <a:solidFill>
                  <a:srgbClr val="001E00"/>
                </a:solidFill>
                <a:latin typeface="Lucida Sans" pitchFamily="34" charset="0"/>
              </a:rPr>
              <a:t>Removal of root surface noxious agents, inflamed tissue and to have an ideal gingival and bone morphology without sacrificing investing and supporting tissues and compromising esthetics.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6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14800" y="1"/>
            <a:ext cx="3867150" cy="2314575"/>
          </a:xfrm>
        </p:spPr>
      </p:pic>
      <p:sp>
        <p:nvSpPr>
          <p:cNvPr id="7168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D35B9F-914C-4AEB-AF77-2111BB28B706}" type="slidenum">
              <a:rPr lang="en-US" altLang="en-US"/>
              <a:pPr/>
              <a:t>20</a:t>
            </a:fld>
            <a:endParaRPr lang="en-US" alt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2400300"/>
            <a:ext cx="41148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 r="49171"/>
          <a:stretch>
            <a:fillRect/>
          </a:stretch>
        </p:blipFill>
        <p:spPr bwMode="auto">
          <a:xfrm>
            <a:off x="3733801" y="4772026"/>
            <a:ext cx="46767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1" y="2362200"/>
            <a:ext cx="35337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rved Down Arrow 6"/>
          <p:cNvSpPr/>
          <p:nvPr/>
        </p:nvSpPr>
        <p:spPr>
          <a:xfrm rot="2391844">
            <a:off x="5438775" y="2781300"/>
            <a:ext cx="1219200" cy="1066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000066"/>
                </a:solidFill>
              </a:rPr>
              <a:t>Papilla preservation technique – when and why??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401"/>
            <a:ext cx="8229600" cy="4525963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en-US" sz="2400" dirty="0">
                <a:solidFill>
                  <a:srgbClr val="003300"/>
                </a:solidFill>
                <a:latin typeface="Lucida Sans" pitchFamily="34" charset="0"/>
              </a:rPr>
              <a:t>When there is wide </a:t>
            </a:r>
            <a:r>
              <a:rPr lang="en-US" sz="2400" dirty="0" err="1">
                <a:solidFill>
                  <a:srgbClr val="003300"/>
                </a:solidFill>
                <a:latin typeface="Lucida Sans" pitchFamily="34" charset="0"/>
              </a:rPr>
              <a:t>interproximal</a:t>
            </a:r>
            <a:r>
              <a:rPr lang="en-US" sz="2400" dirty="0">
                <a:solidFill>
                  <a:srgbClr val="003300"/>
                </a:solidFill>
                <a:latin typeface="Lucida Sans" pitchFamily="34" charset="0"/>
              </a:rPr>
              <a:t> space</a:t>
            </a:r>
          </a:p>
          <a:p>
            <a:pPr>
              <a:buNone/>
              <a:defRPr/>
            </a:pPr>
            <a:endParaRPr lang="en-US" sz="2400" dirty="0">
              <a:solidFill>
                <a:srgbClr val="003300"/>
              </a:solidFill>
              <a:latin typeface="Lucida Sans" pitchFamily="34" charset="0"/>
            </a:endParaRPr>
          </a:p>
          <a:p>
            <a:pPr>
              <a:buNone/>
              <a:defRPr/>
            </a:pPr>
            <a:r>
              <a:rPr lang="en-US" sz="2400" dirty="0">
                <a:solidFill>
                  <a:srgbClr val="003300"/>
                </a:solidFill>
                <a:latin typeface="Lucida Sans" pitchFamily="34" charset="0"/>
              </a:rPr>
              <a:t>Esthetic considerations</a:t>
            </a:r>
          </a:p>
          <a:p>
            <a:pPr>
              <a:buNone/>
              <a:defRPr/>
            </a:pPr>
            <a:endParaRPr lang="en-US" sz="2400" dirty="0">
              <a:solidFill>
                <a:srgbClr val="003300"/>
              </a:solidFill>
              <a:latin typeface="Lucida Sans" pitchFamily="34" charset="0"/>
            </a:endParaRPr>
          </a:p>
          <a:p>
            <a:pPr>
              <a:buNone/>
              <a:defRPr/>
            </a:pPr>
            <a:r>
              <a:rPr lang="en-US" sz="2400" dirty="0">
                <a:solidFill>
                  <a:srgbClr val="003300"/>
                </a:solidFill>
                <a:latin typeface="Lucida Sans" pitchFamily="34" charset="0"/>
              </a:rPr>
              <a:t>Coverage of bone grafts</a:t>
            </a:r>
          </a:p>
          <a:p>
            <a:pPr>
              <a:buNone/>
              <a:defRPr/>
            </a:pPr>
            <a:endParaRPr lang="en-US" sz="2400" dirty="0">
              <a:solidFill>
                <a:srgbClr val="003300"/>
              </a:solidFill>
              <a:latin typeface="Lucida Sans" pitchFamily="34" charset="0"/>
            </a:endParaRPr>
          </a:p>
          <a:p>
            <a:pPr>
              <a:buNone/>
              <a:defRPr/>
            </a:pPr>
            <a:r>
              <a:rPr lang="en-US" sz="2400" dirty="0">
                <a:solidFill>
                  <a:srgbClr val="003300"/>
                </a:solidFill>
                <a:latin typeface="Lucida Sans" pitchFamily="34" charset="0"/>
              </a:rPr>
              <a:t>Mostly limited to anterior teeth</a:t>
            </a:r>
          </a:p>
          <a:p>
            <a:pPr>
              <a:buNone/>
              <a:defRPr/>
            </a:pPr>
            <a:endParaRPr lang="en-US" sz="2400" dirty="0">
              <a:solidFill>
                <a:srgbClr val="003300"/>
              </a:solidFill>
              <a:latin typeface="Lucida Sans" pitchFamily="34" charset="0"/>
            </a:endParaRP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003300"/>
                </a:solidFill>
                <a:latin typeface="Lucida Sans" pitchFamily="34" charset="0"/>
              </a:rPr>
              <a:t>Due to incomplete removal of granulation tissue &amp; dead space, often results in pocket recurrence</a:t>
            </a:r>
          </a:p>
          <a:p>
            <a:pPr>
              <a:defRPr/>
            </a:pPr>
            <a:endParaRPr lang="en-US" sz="2400" dirty="0">
              <a:solidFill>
                <a:srgbClr val="003300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9875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082840"/>
            <a:ext cx="4294830" cy="2660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876" name="Picture 4" descr="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3646" y="1066800"/>
            <a:ext cx="4147155" cy="2657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878" name="Picture 6" descr="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3646" y="3923712"/>
            <a:ext cx="4223355" cy="262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879" name="Picture 7" descr="9 m0nths.jpg"/>
          <p:cNvPicPr>
            <a:picLocks noChangeAspect="1"/>
          </p:cNvPicPr>
          <p:nvPr/>
        </p:nvPicPr>
        <p:blipFill>
          <a:blip r:embed="rId5" cstate="print"/>
          <a:srcRect l="30435" t="29362" r="26167" b="30763"/>
          <a:stretch>
            <a:fillRect/>
          </a:stretch>
        </p:blipFill>
        <p:spPr bwMode="auto">
          <a:xfrm>
            <a:off x="1676400" y="3923712"/>
            <a:ext cx="4294830" cy="2629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6019" name="Content Placeholder 2"/>
          <p:cNvSpPr>
            <a:spLocks noGrp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" name="Picture 2" descr="scan0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967" y="691876"/>
            <a:ext cx="432798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scan0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702944"/>
            <a:ext cx="433046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scan00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5407" y="3714752"/>
            <a:ext cx="433079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scan00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4563" y="3714752"/>
            <a:ext cx="4375653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457200"/>
            <a:ext cx="8686800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DISTAL MOLAR SURGERY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8800" y="1752600"/>
            <a:ext cx="8382000" cy="4953000"/>
          </a:xfrm>
        </p:spPr>
        <p:txBody>
          <a:bodyPr>
            <a:normAutofit fontScale="77500" lnSpcReduction="20000"/>
          </a:bodyPr>
          <a:lstStyle/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INDICATIONS:-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1. Presence of bulbous tissues over the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tuberosity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2. A prominent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retromolar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pad in the mandible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3 .Inadequate attached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gingiva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4. Abruptly ascending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tuberosity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5. A close ascending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ramus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of the mandible   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     </a:t>
            </a:r>
            <a:endParaRPr lang="en-IN" sz="2000" i="1" dirty="0"/>
          </a:p>
        </p:txBody>
      </p:sp>
      <p:sp>
        <p:nvSpPr>
          <p:cNvPr id="7987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B612E1-479B-4CD3-96CD-CE9D90603FBD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76200"/>
            <a:ext cx="9067800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TRIANGULAR DESIGN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5257800" cy="4525963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80900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94BE70-892F-459F-AE14-B4B065A60A69}" type="slidenum">
              <a:rPr lang="en-US" altLang="en-US"/>
              <a:pPr/>
              <a:t>25</a:t>
            </a:fld>
            <a:endParaRPr lang="en-US" altLang="en-US"/>
          </a:p>
        </p:txBody>
      </p:sp>
      <p:pic>
        <p:nvPicPr>
          <p:cNvPr id="809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685800"/>
            <a:ext cx="32639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6858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3773488"/>
            <a:ext cx="2819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3810000"/>
            <a:ext cx="2590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5" name="TextBox 7"/>
          <p:cNvSpPr txBox="1">
            <a:spLocks noChangeArrowheads="1"/>
          </p:cNvSpPr>
          <p:nvPr/>
        </p:nvSpPr>
        <p:spPr bwMode="auto">
          <a:xfrm>
            <a:off x="1524000" y="29718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dirty="0" err="1"/>
              <a:t>a.Outline</a:t>
            </a:r>
            <a:r>
              <a:rPr lang="en-US" altLang="en-US" dirty="0"/>
              <a:t> of incision distal to molar</a:t>
            </a:r>
            <a:endParaRPr lang="en-IN" altLang="en-US" dirty="0"/>
          </a:p>
        </p:txBody>
      </p:sp>
      <p:sp>
        <p:nvSpPr>
          <p:cNvPr id="80906" name="TextBox 8"/>
          <p:cNvSpPr txBox="1">
            <a:spLocks noChangeArrowheads="1"/>
          </p:cNvSpPr>
          <p:nvPr/>
        </p:nvSpPr>
        <p:spPr bwMode="auto">
          <a:xfrm>
            <a:off x="6705600" y="2895601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dirty="0" err="1"/>
              <a:t>b.Cross</a:t>
            </a:r>
            <a:r>
              <a:rPr lang="en-US" altLang="en-US" dirty="0"/>
              <a:t> sectional view showing wedge removal</a:t>
            </a:r>
            <a:endParaRPr lang="en-IN" altLang="en-US" dirty="0"/>
          </a:p>
        </p:txBody>
      </p:sp>
      <p:sp>
        <p:nvSpPr>
          <p:cNvPr id="80907" name="TextBox 10"/>
          <p:cNvSpPr txBox="1">
            <a:spLocks noChangeArrowheads="1"/>
          </p:cNvSpPr>
          <p:nvPr/>
        </p:nvSpPr>
        <p:spPr bwMode="auto">
          <a:xfrm>
            <a:off x="6324600" y="5983289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dirty="0" err="1"/>
              <a:t>c.Undermining</a:t>
            </a:r>
            <a:r>
              <a:rPr lang="en-US" altLang="en-US" dirty="0"/>
              <a:t> incisions for thinning of tissue</a:t>
            </a:r>
            <a:endParaRPr lang="en-IN" altLang="en-US" dirty="0"/>
          </a:p>
        </p:txBody>
      </p:sp>
      <p:sp>
        <p:nvSpPr>
          <p:cNvPr id="80908" name="TextBox 11"/>
          <p:cNvSpPr txBox="1">
            <a:spLocks noChangeArrowheads="1"/>
          </p:cNvSpPr>
          <p:nvPr/>
        </p:nvSpPr>
        <p:spPr bwMode="auto">
          <a:xfrm>
            <a:off x="1676400" y="6059488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dirty="0" err="1"/>
              <a:t>d.Trimming</a:t>
            </a:r>
            <a:r>
              <a:rPr lang="en-US" altLang="en-US" dirty="0"/>
              <a:t> of flap and suturing</a:t>
            </a:r>
            <a:endParaRPr lang="en-IN" altLang="en-US" dirty="0"/>
          </a:p>
        </p:txBody>
      </p:sp>
      <p:sp>
        <p:nvSpPr>
          <p:cNvPr id="13" name="Curved Down Arrow 12"/>
          <p:cNvSpPr/>
          <p:nvPr/>
        </p:nvSpPr>
        <p:spPr>
          <a:xfrm rot="2038359">
            <a:off x="5345114" y="2719389"/>
            <a:ext cx="1292225" cy="92868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452926" y="428604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For </a:t>
            </a:r>
            <a:r>
              <a:rPr lang="en-US" sz="28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mandibular</a:t>
            </a:r>
            <a:r>
              <a:rPr lang="en-US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molar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1"/>
            <a:ext cx="8229600" cy="108526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MAXILLARY MOLARS- SQUARE, PARALLEL OR H DESIGN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(modified distal wedge procedure). </a:t>
            </a:r>
            <a:endParaRPr lang="en-US" sz="28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05000"/>
            <a:ext cx="9144000" cy="4724400"/>
          </a:xfrm>
        </p:spPr>
        <p:txBody>
          <a:bodyPr>
            <a:normAutofit lnSpcReduction="10000"/>
          </a:bodyPr>
          <a:lstStyle/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INDICATION: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Deep periodontal pocket combined with an angular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bone defect at the distal aspect of a maxillary molar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ADVANTAGES: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Allows conservation of keratinized tissue and maximum closure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Provides greater access to underlying bony topography and distal furcation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791D8B-C7D4-42A7-AFDC-84ACBEF34EB5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altLang="en-US"/>
          </a:p>
        </p:txBody>
      </p:sp>
      <p:pic>
        <p:nvPicPr>
          <p:cNvPr id="829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685800"/>
            <a:ext cx="2743200" cy="2438400"/>
          </a:xfrm>
        </p:spPr>
      </p:pic>
      <p:sp>
        <p:nvSpPr>
          <p:cNvPr id="82948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C248FD-94BF-4261-941C-95BF00942BA5}" type="slidenum">
              <a:rPr lang="en-US" altLang="en-US">
                <a:solidFill>
                  <a:schemeClr val="tx1"/>
                </a:solidFill>
              </a:rPr>
              <a:pPr/>
              <a:t>27</a:t>
            </a:fld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82949" name="Picture 2"/>
          <p:cNvPicPr>
            <a:picLocks noChangeAspect="1" noChangeArrowheads="1"/>
          </p:cNvPicPr>
          <p:nvPr/>
        </p:nvPicPr>
        <p:blipFill>
          <a:blip r:embed="rId3"/>
          <a:srcRect r="-1912"/>
          <a:stretch>
            <a:fillRect/>
          </a:stretch>
        </p:blipFill>
        <p:spPr bwMode="auto">
          <a:xfrm>
            <a:off x="7086600" y="685800"/>
            <a:ext cx="3048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4078289"/>
            <a:ext cx="2362200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886201"/>
            <a:ext cx="29083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2" name="TextBox 9"/>
          <p:cNvSpPr txBox="1">
            <a:spLocks noChangeArrowheads="1"/>
          </p:cNvSpPr>
          <p:nvPr/>
        </p:nvSpPr>
        <p:spPr bwMode="auto">
          <a:xfrm>
            <a:off x="1524000" y="3124201"/>
            <a:ext cx="4648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000" dirty="0"/>
              <a:t>Two parallel reverse bevel incisions joined with </a:t>
            </a:r>
            <a:r>
              <a:rPr lang="en-US" altLang="en-US" sz="2000" dirty="0" err="1"/>
              <a:t>buccolingual</a:t>
            </a:r>
            <a:r>
              <a:rPr lang="en-US" altLang="en-US" sz="2000" dirty="0"/>
              <a:t> incision</a:t>
            </a:r>
            <a:endParaRPr lang="en-IN" altLang="en-US" sz="2000" dirty="0"/>
          </a:p>
        </p:txBody>
      </p:sp>
      <p:sp>
        <p:nvSpPr>
          <p:cNvPr id="82953" name="TextBox 10"/>
          <p:cNvSpPr txBox="1">
            <a:spLocks noChangeArrowheads="1"/>
          </p:cNvSpPr>
          <p:nvPr/>
        </p:nvSpPr>
        <p:spPr bwMode="auto">
          <a:xfrm>
            <a:off x="7239000" y="2819401"/>
            <a:ext cx="22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b.</a:t>
            </a:r>
            <a:endParaRPr lang="en-IN" altLang="en-US"/>
          </a:p>
        </p:txBody>
      </p:sp>
      <p:sp>
        <p:nvSpPr>
          <p:cNvPr id="82954" name="TextBox 11"/>
          <p:cNvSpPr txBox="1">
            <a:spLocks noChangeArrowheads="1"/>
          </p:cNvSpPr>
          <p:nvPr/>
        </p:nvSpPr>
        <p:spPr bwMode="auto">
          <a:xfrm>
            <a:off x="6934200" y="3200401"/>
            <a:ext cx="3733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000" dirty="0"/>
              <a:t>  Flap reflection and tissue removal</a:t>
            </a:r>
            <a:endParaRPr lang="en-IN" altLang="en-US" sz="2000" dirty="0"/>
          </a:p>
        </p:txBody>
      </p:sp>
      <p:sp>
        <p:nvSpPr>
          <p:cNvPr id="82955" name="TextBox 13"/>
          <p:cNvSpPr txBox="1">
            <a:spLocks noChangeArrowheads="1"/>
          </p:cNvSpPr>
          <p:nvPr/>
        </p:nvSpPr>
        <p:spPr bwMode="auto">
          <a:xfrm>
            <a:off x="5943600" y="6324600"/>
            <a:ext cx="472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000"/>
              <a:t>Correction of osseous irregularities</a:t>
            </a:r>
            <a:endParaRPr lang="en-IN" altLang="en-US" sz="2000"/>
          </a:p>
        </p:txBody>
      </p:sp>
      <p:sp>
        <p:nvSpPr>
          <p:cNvPr id="82956" name="TextBox 14"/>
          <p:cNvSpPr txBox="1">
            <a:spLocks noChangeArrowheads="1"/>
          </p:cNvSpPr>
          <p:nvPr/>
        </p:nvSpPr>
        <p:spPr bwMode="auto">
          <a:xfrm>
            <a:off x="1752600" y="6324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suturing</a:t>
            </a:r>
            <a:endParaRPr lang="en-IN" altLang="en-US"/>
          </a:p>
        </p:txBody>
      </p:sp>
      <p:sp>
        <p:nvSpPr>
          <p:cNvPr id="82957" name="TextBox 15"/>
          <p:cNvSpPr txBox="1">
            <a:spLocks noChangeArrowheads="1"/>
          </p:cNvSpPr>
          <p:nvPr/>
        </p:nvSpPr>
        <p:spPr bwMode="auto">
          <a:xfrm>
            <a:off x="7239000" y="5867400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c</a:t>
            </a:r>
            <a:endParaRPr lang="en-IN" altLang="en-US"/>
          </a:p>
        </p:txBody>
      </p:sp>
      <p:sp>
        <p:nvSpPr>
          <p:cNvPr id="82958" name="TextBox 16"/>
          <p:cNvSpPr txBox="1">
            <a:spLocks noChangeArrowheads="1"/>
          </p:cNvSpPr>
          <p:nvPr/>
        </p:nvSpPr>
        <p:spPr bwMode="auto">
          <a:xfrm>
            <a:off x="1828800" y="59436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d.</a:t>
            </a:r>
            <a:endParaRPr lang="en-IN" altLang="en-US"/>
          </a:p>
        </p:txBody>
      </p:sp>
      <p:sp>
        <p:nvSpPr>
          <p:cNvPr id="19" name="Curved Down Arrow 18"/>
          <p:cNvSpPr/>
          <p:nvPr/>
        </p:nvSpPr>
        <p:spPr>
          <a:xfrm rot="4713589">
            <a:off x="5176045" y="3013870"/>
            <a:ext cx="1895475" cy="10715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32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7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COMPLICATIONS</a:t>
            </a:r>
          </a:p>
        </p:txBody>
      </p:sp>
      <p:sp>
        <p:nvSpPr>
          <p:cNvPr id="11161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DB25EA-9EB1-4E8B-A4D0-A8F20C8FE743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92202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INTRA-OPERATIVE COMPLICATIONS</a:t>
            </a:r>
            <a:endParaRPr lang="en-IN" sz="36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IN" altLang="en-US"/>
          </a:p>
        </p:txBody>
      </p:sp>
      <p:sp>
        <p:nvSpPr>
          <p:cNvPr id="11366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DBA324-FB86-49B3-9B85-6D3E5F2A60A1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1524000" y="1874838"/>
          <a:ext cx="8686800" cy="467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2926" y="3643314"/>
            <a:ext cx="32004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MODIFIED WIDMAN FLAP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APICALLY  POSITIONED FLAP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UNDISPLACED FLAP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CREVICULAR FLAP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PAPILLA PRESERVATION FLAP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1488" y="1857364"/>
            <a:ext cx="3200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POCKET ELIMINATION/</a:t>
            </a:r>
          </a:p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REDUCTION</a:t>
            </a:r>
          </a:p>
        </p:txBody>
      </p:sp>
      <p:sp>
        <p:nvSpPr>
          <p:cNvPr id="55303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62DB76-E855-4975-B03E-759C9B5925DC}" type="slidenum">
              <a:rPr lang="en-US" altLang="en-US">
                <a:solidFill>
                  <a:schemeClr val="bg1"/>
                </a:solidFill>
              </a:rPr>
              <a:pPr/>
              <a:t>3</a:t>
            </a:fld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97814" y="525960"/>
            <a:ext cx="866538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" pitchFamily="18" charset="0"/>
                <a:cs typeface="Times" pitchFamily="18" charset="0"/>
              </a:rPr>
              <a:t>  VARIOUS FLAP TECHNIQUES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96012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POST-OPERATIVE COMPLICATIONS</a:t>
            </a:r>
            <a:endParaRPr lang="en-IN" sz="36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IN" altLang="en-US"/>
          </a:p>
        </p:txBody>
      </p:sp>
      <p:sp>
        <p:nvSpPr>
          <p:cNvPr id="11469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7534FE-6A4D-4A64-A3F6-AF2EB0D32397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1752600" y="18288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12CB19-0CF5-44FE-B415-1F6233D9CA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IN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A7E0F1-86A4-4009-9D07-E478FC739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429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94488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DIFFERENCE BETWEEN VARIOUS FLAP TECHNIQUES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IN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752600" y="1371600"/>
          <a:ext cx="8686800" cy="5146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9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9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76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MODIFIED WIDMAN FLAP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UNDISPLACED FLAP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APICALLY DISPLACED FLAP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41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Purpose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IN" sz="1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9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 expose root surfaces for instrumentation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Accessibility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for instrumentation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Improves accessibility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748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For removal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pocket lining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 remove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the pocket wall to reduce/eliminate the pocket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Eliminates pocket by transforming unattached keratinized pocket wall into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attached tissue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41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Variation in design: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IN" sz="1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IN" sz="1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41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Internal bevel incision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IN" sz="1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IN" sz="1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498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starts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close to gingival margin(no more than 1-2mm apical)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or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Just coronal to the base of the pocket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 close to the margin(0.5-1mm) as possible to save keratinized tissue</a:t>
                      </a:r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411">
                <a:tc>
                  <a:txBody>
                    <a:bodyPr/>
                    <a:lstStyle/>
                    <a:p>
                      <a:endParaRPr lang="en-IN" sz="1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IN" sz="1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IN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943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8CD975-372B-43A8-A975-086B14AE4B00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752600" y="560388"/>
            <a:ext cx="8686800" cy="12684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LOCATION OF INTERNAL BEVEL INCISIONS FOR DIFFERENT TYPES OF FLAPS:</a:t>
            </a:r>
            <a:endParaRPr lang="en-IN" sz="3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67438" y="2024064"/>
            <a:ext cx="4500562" cy="2776537"/>
          </a:xfrm>
        </p:spPr>
      </p:pic>
      <p:sp>
        <p:nvSpPr>
          <p:cNvPr id="58372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  <p:sp>
        <p:nvSpPr>
          <p:cNvPr id="47108" name="TextBox 5"/>
          <p:cNvSpPr txBox="1">
            <a:spLocks noChangeArrowheads="1"/>
          </p:cNvSpPr>
          <p:nvPr/>
        </p:nvSpPr>
        <p:spPr bwMode="auto">
          <a:xfrm>
            <a:off x="2063751" y="1965325"/>
            <a:ext cx="39608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en-US" sz="2000" cap="all" dirty="0" err="1">
                <a:latin typeface="Times New Roman" pitchFamily="18" charset="0"/>
                <a:cs typeface="Times New Roman" pitchFamily="18" charset="0"/>
              </a:rPr>
              <a:t>mwf</a:t>
            </a:r>
            <a:r>
              <a:rPr lang="en-US" sz="2000" cap="all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2000" cap="all" dirty="0" err="1">
                <a:latin typeface="Times New Roman" pitchFamily="18" charset="0"/>
                <a:cs typeface="Times New Roman" pitchFamily="18" charset="0"/>
              </a:rPr>
              <a:t>apf</a:t>
            </a:r>
            <a:r>
              <a:rPr lang="en-US" sz="2000" cap="all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close to gingival margin(1,3)</a:t>
            </a:r>
          </a:p>
          <a:p>
            <a:pPr eaLnBrk="1" hangingPunct="1"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cap="all" dirty="0" err="1">
                <a:latin typeface="Times New Roman" pitchFamily="18" charset="0"/>
                <a:cs typeface="Times New Roman" pitchFamily="18" charset="0"/>
              </a:rPr>
              <a:t>undisplaced</a:t>
            </a:r>
            <a:r>
              <a:rPr lang="en-US" sz="2000" cap="all" dirty="0">
                <a:latin typeface="Times New Roman" pitchFamily="18" charset="0"/>
                <a:cs typeface="Times New Roman" pitchFamily="18" charset="0"/>
              </a:rPr>
              <a:t> flap-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apical to the bottom of the pocket(2)</a:t>
            </a:r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5951538" y="5410201"/>
            <a:ext cx="47164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cap="small" dirty="0">
                <a:latin typeface="Times New Roman" pitchFamily="18" charset="0"/>
                <a:cs typeface="Times New Roman" pitchFamily="18" charset="0"/>
              </a:rPr>
              <a:t>Scalloping  required for the different type of flaps</a:t>
            </a:r>
            <a:endParaRPr lang="en-IN" sz="2000" cap="sm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/>
          <a:stretch>
            <a:fillRect/>
          </a:stretch>
        </p:blipFill>
        <p:spPr bwMode="auto">
          <a:xfrm>
            <a:off x="1524000" y="3933826"/>
            <a:ext cx="44275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66"/>
                </a:solidFill>
              </a:rPr>
              <a:t>Modified </a:t>
            </a:r>
            <a:r>
              <a:rPr lang="en-US" dirty="0" err="1">
                <a:solidFill>
                  <a:srgbClr val="000066"/>
                </a:solidFill>
              </a:rPr>
              <a:t>widman</a:t>
            </a:r>
            <a:r>
              <a:rPr lang="en-US" dirty="0">
                <a:solidFill>
                  <a:srgbClr val="000066"/>
                </a:solidFill>
              </a:rPr>
              <a:t> flap surgery</a:t>
            </a:r>
            <a:br>
              <a:rPr lang="en-IN" dirty="0"/>
            </a:b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38282" y="714356"/>
            <a:ext cx="8229600" cy="7769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INDICATIONS</a:t>
            </a:r>
            <a:br>
              <a:rPr lang="en-US" sz="3200" u="sng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1443" name="Content Placeholder 1"/>
          <p:cNvSpPr>
            <a:spLocks noGrp="1"/>
          </p:cNvSpPr>
          <p:nvPr>
            <p:ph idx="1"/>
          </p:nvPr>
        </p:nvSpPr>
        <p:spPr>
          <a:xfrm>
            <a:off x="1524000" y="1752600"/>
            <a:ext cx="9144000" cy="5257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In treatment of all types of periodontitis, especially effective with probing depth of 5-7mm</a:t>
            </a:r>
          </a:p>
          <a:p>
            <a:pPr eaLnBrk="1" hangingPunct="1">
              <a:buFont typeface="Wingdings" pitchFamily="2" charset="2"/>
              <a:buChar char="v"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Need for exposing the root for meticulous instrumentation &amp;  removal of pocket lining</a:t>
            </a:r>
          </a:p>
          <a:p>
            <a:pPr eaLnBrk="1" hangingPunct="1">
              <a:buFont typeface="Wingdings" pitchFamily="2" charset="2"/>
              <a:buChar char="v"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Pockets where the bases are located coronal to the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mucogingival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junction.</a:t>
            </a:r>
          </a:p>
          <a:p>
            <a:pPr eaLnBrk="1" hangingPunct="1">
              <a:buFont typeface="Wingdings" pitchFamily="2" charset="2"/>
              <a:buChar char="v"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May be combined with larger and fully reflected flaps and special procedures such as wedge excisions, root resection,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hemisection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etc</a:t>
            </a: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CONTRAINDICATIONS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246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Gingival enlargement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Little or no attached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gingiva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Presence of bone thickening or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exostosis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/>
          </a:p>
        </p:txBody>
      </p:sp>
      <p:sp>
        <p:nvSpPr>
          <p:cNvPr id="77827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IN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4548" t="38500" r="42440" b="39000"/>
          <a:stretch>
            <a:fillRect/>
          </a:stretch>
        </p:blipFill>
        <p:spPr>
          <a:xfrm>
            <a:off x="1524000" y="-1"/>
            <a:ext cx="4786315" cy="3509963"/>
          </a:xfrm>
          <a:prstGeom prst="roundRect">
            <a:avLst/>
          </a:prstGeom>
        </p:spPr>
      </p:pic>
      <p:pic>
        <p:nvPicPr>
          <p:cNvPr id="8" name="Picture 2" descr="C:\cases\adi-surgery fotos\kalaiselvi\3rd quadarnt\DSCN5145.JPG"/>
          <p:cNvPicPr>
            <a:picLocks noChangeAspect="1" noChangeArrowheads="1"/>
          </p:cNvPicPr>
          <p:nvPr/>
        </p:nvPicPr>
        <p:blipFill>
          <a:blip r:embed="rId3" cstate="print"/>
          <a:srcRect l="30456" t="29316" r="39704" b="45087"/>
          <a:stretch>
            <a:fillRect/>
          </a:stretch>
        </p:blipFill>
        <p:spPr bwMode="auto">
          <a:xfrm>
            <a:off x="5900834" y="3429024"/>
            <a:ext cx="4684739" cy="34289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7830" name="Straight Arrow Connector 6"/>
          <p:cNvCxnSpPr>
            <a:cxnSpLocks noChangeShapeType="1"/>
          </p:cNvCxnSpPr>
          <p:nvPr/>
        </p:nvCxnSpPr>
        <p:spPr bwMode="auto">
          <a:xfrm rot="5400000">
            <a:off x="8525669" y="4928394"/>
            <a:ext cx="571500" cy="1588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 type="none" w="sm" len="sm"/>
            <a:tailEnd type="arrow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803</Words>
  <Application>Microsoft Office PowerPoint</Application>
  <PresentationFormat>Widescreen</PresentationFormat>
  <Paragraphs>193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Lucida Sans</vt:lpstr>
      <vt:lpstr>Times</vt:lpstr>
      <vt:lpstr>Times New Roman</vt:lpstr>
      <vt:lpstr>Wingdings</vt:lpstr>
      <vt:lpstr>Wingdings 2</vt:lpstr>
      <vt:lpstr>Office Theme</vt:lpstr>
      <vt:lpstr>1_Office Theme</vt:lpstr>
      <vt:lpstr>The flap technique for pocket therapy</vt:lpstr>
      <vt:lpstr>Rationale for periodontal flap surgery</vt:lpstr>
      <vt:lpstr>PowerPoint Presentation</vt:lpstr>
      <vt:lpstr>DIFFERENCE BETWEEN VARIOUS FLAP TECHNIQUES:</vt:lpstr>
      <vt:lpstr>LOCATION OF INTERNAL BEVEL INCISIONS FOR DIFFERENT TYPES OF FLAPS:</vt:lpstr>
      <vt:lpstr>Modified widman flap surgery </vt:lpstr>
      <vt:lpstr>INDICATIONS </vt:lpstr>
      <vt:lpstr>CONTRAINDICATIONS </vt:lpstr>
      <vt:lpstr>PowerPoint Presentation</vt:lpstr>
      <vt:lpstr>PowerPoint Presentation</vt:lpstr>
      <vt:lpstr>Internal bevel incision</vt:lpstr>
      <vt:lpstr>PowerPoint Presentation</vt:lpstr>
      <vt:lpstr>Internal bevel incision – the position</vt:lpstr>
      <vt:lpstr>UNDISPLACED FLAP </vt:lpstr>
      <vt:lpstr>TECHNIQUE:</vt:lpstr>
      <vt:lpstr>PowerPoint Presentation</vt:lpstr>
      <vt:lpstr>APICALLY POSITIONED FLAP</vt:lpstr>
      <vt:lpstr>INDICATIONS:</vt:lpstr>
      <vt:lpstr>CONTRAINDICATIONS:</vt:lpstr>
      <vt:lpstr>PowerPoint Presentation</vt:lpstr>
      <vt:lpstr>Papilla preservation technique – when and why??</vt:lpstr>
      <vt:lpstr>PowerPoint Presentation</vt:lpstr>
      <vt:lpstr>PowerPoint Presentation</vt:lpstr>
      <vt:lpstr>DISTAL MOLAR SURGERY</vt:lpstr>
      <vt:lpstr>   TRIANGULAR DESIGN </vt:lpstr>
      <vt:lpstr>FOR MAXILLARY MOLARS- SQUARE, PARALLEL OR H DESIGN (modified distal wedge procedure). </vt:lpstr>
      <vt:lpstr>PowerPoint Presentation</vt:lpstr>
      <vt:lpstr>COMPLICATIONS</vt:lpstr>
      <vt:lpstr>INTRA-OPERATIVE COMPLICATIONS</vt:lpstr>
      <vt:lpstr>POST-OPERATIVE COMPLICATIONS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flap technique for pocket therapy</dc:title>
  <dc:creator>meghana ache</dc:creator>
  <cp:lastModifiedBy>meghana ache</cp:lastModifiedBy>
  <cp:revision>4</cp:revision>
  <dcterms:created xsi:type="dcterms:W3CDTF">2021-10-14T05:42:32Z</dcterms:created>
  <dcterms:modified xsi:type="dcterms:W3CDTF">2021-10-14T05:51:41Z</dcterms:modified>
</cp:coreProperties>
</file>